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embeddedFontLst>
    <p:embeddedFont>
      <p:font typeface="Corben" panose="020B0604020202020204" charset="0"/>
      <p:regular r:id="rId14"/>
    </p:embeddedFont>
    <p:embeddedFont>
      <p:font typeface="Nobil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AF7460-ACA7-4586-A566-6C717767E055}" v="12" dt="2024-12-06T07:17:37.0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7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ulya Javvaji" userId="e9bd5f31506fd979" providerId="LiveId" clId="{9BAF7460-ACA7-4586-A566-6C717767E055}"/>
    <pc:docChg chg="custSel addSld modSld">
      <pc:chgData name="Amulya Javvaji" userId="e9bd5f31506fd979" providerId="LiveId" clId="{9BAF7460-ACA7-4586-A566-6C717767E055}" dt="2024-12-06T07:17:49.419" v="36" actId="14100"/>
      <pc:docMkLst>
        <pc:docMk/>
      </pc:docMkLst>
      <pc:sldChg chg="addSp modSp">
        <pc:chgData name="Amulya Javvaji" userId="e9bd5f31506fd979" providerId="LiveId" clId="{9BAF7460-ACA7-4586-A566-6C717767E055}" dt="2024-12-05T03:13:32.745" v="0"/>
        <pc:sldMkLst>
          <pc:docMk/>
          <pc:sldMk cId="0" sldId="257"/>
        </pc:sldMkLst>
        <pc:spChg chg="add mod">
          <ac:chgData name="Amulya Javvaji" userId="e9bd5f31506fd979" providerId="LiveId" clId="{9BAF7460-ACA7-4586-A566-6C717767E055}" dt="2024-12-05T03:13:32.745" v="0"/>
          <ac:spMkLst>
            <pc:docMk/>
            <pc:sldMk cId="0" sldId="257"/>
            <ac:spMk id="7" creationId="{7FD6EF4B-43A4-40D7-C0D0-B975E9A37690}"/>
          </ac:spMkLst>
        </pc:spChg>
      </pc:sldChg>
      <pc:sldChg chg="addSp modSp mod">
        <pc:chgData name="Amulya Javvaji" userId="e9bd5f31506fd979" providerId="LiveId" clId="{9BAF7460-ACA7-4586-A566-6C717767E055}" dt="2024-12-05T03:16:11.037" v="18" actId="14100"/>
        <pc:sldMkLst>
          <pc:docMk/>
          <pc:sldMk cId="0" sldId="258"/>
        </pc:sldMkLst>
        <pc:spChg chg="add mod">
          <ac:chgData name="Amulya Javvaji" userId="e9bd5f31506fd979" providerId="LiveId" clId="{9BAF7460-ACA7-4586-A566-6C717767E055}" dt="2024-12-05T03:13:37.628" v="1"/>
          <ac:spMkLst>
            <pc:docMk/>
            <pc:sldMk cId="0" sldId="258"/>
            <ac:spMk id="16" creationId="{33253D59-B58F-F6C4-4CE2-639AFD9D61F1}"/>
          </ac:spMkLst>
        </pc:spChg>
        <pc:picChg chg="add mod">
          <ac:chgData name="Amulya Javvaji" userId="e9bd5f31506fd979" providerId="LiveId" clId="{9BAF7460-ACA7-4586-A566-6C717767E055}" dt="2024-12-05T03:16:11.037" v="18" actId="14100"/>
          <ac:picMkLst>
            <pc:docMk/>
            <pc:sldMk cId="0" sldId="258"/>
            <ac:picMk id="18" creationId="{68175F15-55D6-30FC-4785-D20B5AE3D13E}"/>
          </ac:picMkLst>
        </pc:picChg>
      </pc:sldChg>
      <pc:sldChg chg="addSp modSp">
        <pc:chgData name="Amulya Javvaji" userId="e9bd5f31506fd979" providerId="LiveId" clId="{9BAF7460-ACA7-4586-A566-6C717767E055}" dt="2024-12-05T03:13:44.688" v="2"/>
        <pc:sldMkLst>
          <pc:docMk/>
          <pc:sldMk cId="0" sldId="259"/>
        </pc:sldMkLst>
        <pc:spChg chg="add mod">
          <ac:chgData name="Amulya Javvaji" userId="e9bd5f31506fd979" providerId="LiveId" clId="{9BAF7460-ACA7-4586-A566-6C717767E055}" dt="2024-12-05T03:13:44.688" v="2"/>
          <ac:spMkLst>
            <pc:docMk/>
            <pc:sldMk cId="0" sldId="259"/>
            <ac:spMk id="7" creationId="{3472DAA6-6BE5-6C2A-4F66-6F4209CED3AA}"/>
          </ac:spMkLst>
        </pc:spChg>
      </pc:sldChg>
      <pc:sldChg chg="addSp modSp">
        <pc:chgData name="Amulya Javvaji" userId="e9bd5f31506fd979" providerId="LiveId" clId="{9BAF7460-ACA7-4586-A566-6C717767E055}" dt="2024-12-05T03:13:48.909" v="3"/>
        <pc:sldMkLst>
          <pc:docMk/>
          <pc:sldMk cId="0" sldId="260"/>
        </pc:sldMkLst>
        <pc:spChg chg="add mod">
          <ac:chgData name="Amulya Javvaji" userId="e9bd5f31506fd979" providerId="LiveId" clId="{9BAF7460-ACA7-4586-A566-6C717767E055}" dt="2024-12-05T03:13:48.909" v="3"/>
          <ac:spMkLst>
            <pc:docMk/>
            <pc:sldMk cId="0" sldId="260"/>
            <ac:spMk id="20" creationId="{794A9561-8D47-19C4-6CA0-FC7E7245719A}"/>
          </ac:spMkLst>
        </pc:spChg>
      </pc:sldChg>
      <pc:sldChg chg="addSp modSp">
        <pc:chgData name="Amulya Javvaji" userId="e9bd5f31506fd979" providerId="LiveId" clId="{9BAF7460-ACA7-4586-A566-6C717767E055}" dt="2024-12-05T03:13:52.310" v="4"/>
        <pc:sldMkLst>
          <pc:docMk/>
          <pc:sldMk cId="0" sldId="261"/>
        </pc:sldMkLst>
        <pc:spChg chg="add mod">
          <ac:chgData name="Amulya Javvaji" userId="e9bd5f31506fd979" providerId="LiveId" clId="{9BAF7460-ACA7-4586-A566-6C717767E055}" dt="2024-12-05T03:13:52.310" v="4"/>
          <ac:spMkLst>
            <pc:docMk/>
            <pc:sldMk cId="0" sldId="261"/>
            <ac:spMk id="17" creationId="{3927866A-A086-DEE4-649F-005A26539C18}"/>
          </ac:spMkLst>
        </pc:spChg>
      </pc:sldChg>
      <pc:sldChg chg="addSp delSp modSp mod">
        <pc:chgData name="Amulya Javvaji" userId="e9bd5f31506fd979" providerId="LiveId" clId="{9BAF7460-ACA7-4586-A566-6C717767E055}" dt="2024-12-05T04:36:40.476" v="32" actId="255"/>
        <pc:sldMkLst>
          <pc:docMk/>
          <pc:sldMk cId="0" sldId="262"/>
        </pc:sldMkLst>
        <pc:spChg chg="del">
          <ac:chgData name="Amulya Javvaji" userId="e9bd5f31506fd979" providerId="LiveId" clId="{9BAF7460-ACA7-4586-A566-6C717767E055}" dt="2024-12-05T04:36:00.592" v="30" actId="478"/>
          <ac:spMkLst>
            <pc:docMk/>
            <pc:sldMk cId="0" sldId="262"/>
            <ac:spMk id="8" creationId="{00000000-0000-0000-0000-000000000000}"/>
          </ac:spMkLst>
        </pc:spChg>
        <pc:spChg chg="mod">
          <ac:chgData name="Amulya Javvaji" userId="e9bd5f31506fd979" providerId="LiveId" clId="{9BAF7460-ACA7-4586-A566-6C717767E055}" dt="2024-12-05T04:36:40.476" v="32" actId="255"/>
          <ac:spMkLst>
            <pc:docMk/>
            <pc:sldMk cId="0" sldId="262"/>
            <ac:spMk id="9" creationId="{00000000-0000-0000-0000-000000000000}"/>
          </ac:spMkLst>
        </pc:spChg>
        <pc:spChg chg="add mod">
          <ac:chgData name="Amulya Javvaji" userId="e9bd5f31506fd979" providerId="LiveId" clId="{9BAF7460-ACA7-4586-A566-6C717767E055}" dt="2024-12-05T03:13:56.863" v="5"/>
          <ac:spMkLst>
            <pc:docMk/>
            <pc:sldMk cId="0" sldId="262"/>
            <ac:spMk id="13" creationId="{47291ABF-AF32-8057-4403-8DFF416CE76F}"/>
          </ac:spMkLst>
        </pc:spChg>
        <pc:picChg chg="mod">
          <ac:chgData name="Amulya Javvaji" userId="e9bd5f31506fd979" providerId="LiveId" clId="{9BAF7460-ACA7-4586-A566-6C717767E055}" dt="2024-12-05T04:32:40.087" v="27" actId="14100"/>
          <ac:picMkLst>
            <pc:docMk/>
            <pc:sldMk cId="0" sldId="262"/>
            <ac:picMk id="2" creationId="{00000000-0000-0000-0000-000000000000}"/>
          </ac:picMkLst>
        </pc:picChg>
      </pc:sldChg>
      <pc:sldChg chg="addSp modSp">
        <pc:chgData name="Amulya Javvaji" userId="e9bd5f31506fd979" providerId="LiveId" clId="{9BAF7460-ACA7-4586-A566-6C717767E055}" dt="2024-12-05T03:14:02.779" v="6"/>
        <pc:sldMkLst>
          <pc:docMk/>
          <pc:sldMk cId="0" sldId="263"/>
        </pc:sldMkLst>
        <pc:spChg chg="add mod">
          <ac:chgData name="Amulya Javvaji" userId="e9bd5f31506fd979" providerId="LiveId" clId="{9BAF7460-ACA7-4586-A566-6C717767E055}" dt="2024-12-05T03:14:02.779" v="6"/>
          <ac:spMkLst>
            <pc:docMk/>
            <pc:sldMk cId="0" sldId="263"/>
            <ac:spMk id="17" creationId="{7F4A05AC-1800-9DC3-F4A2-94F4BC9F936C}"/>
          </ac:spMkLst>
        </pc:spChg>
      </pc:sldChg>
      <pc:sldChg chg="addSp modSp">
        <pc:chgData name="Amulya Javvaji" userId="e9bd5f31506fd979" providerId="LiveId" clId="{9BAF7460-ACA7-4586-A566-6C717767E055}" dt="2024-12-05T03:14:13.598" v="7"/>
        <pc:sldMkLst>
          <pc:docMk/>
          <pc:sldMk cId="0" sldId="264"/>
        </pc:sldMkLst>
        <pc:spChg chg="add mod">
          <ac:chgData name="Amulya Javvaji" userId="e9bd5f31506fd979" providerId="LiveId" clId="{9BAF7460-ACA7-4586-A566-6C717767E055}" dt="2024-12-05T03:14:13.598" v="7"/>
          <ac:spMkLst>
            <pc:docMk/>
            <pc:sldMk cId="0" sldId="264"/>
            <ac:spMk id="12" creationId="{EDFA2B35-9C33-3B4B-DEEF-C2E2137E1482}"/>
          </ac:spMkLst>
        </pc:spChg>
      </pc:sldChg>
      <pc:sldChg chg="addSp modSp">
        <pc:chgData name="Amulya Javvaji" userId="e9bd5f31506fd979" providerId="LiveId" clId="{9BAF7460-ACA7-4586-A566-6C717767E055}" dt="2024-12-05T03:14:17.829" v="8"/>
        <pc:sldMkLst>
          <pc:docMk/>
          <pc:sldMk cId="0" sldId="265"/>
        </pc:sldMkLst>
        <pc:spChg chg="add mod">
          <ac:chgData name="Amulya Javvaji" userId="e9bd5f31506fd979" providerId="LiveId" clId="{9BAF7460-ACA7-4586-A566-6C717767E055}" dt="2024-12-05T03:14:17.829" v="8"/>
          <ac:spMkLst>
            <pc:docMk/>
            <pc:sldMk cId="0" sldId="265"/>
            <ac:spMk id="4" creationId="{F3C13205-BBC1-DBE6-17D5-4112514F0C57}"/>
          </ac:spMkLst>
        </pc:spChg>
      </pc:sldChg>
      <pc:sldChg chg="addSp modSp new mod">
        <pc:chgData name="Amulya Javvaji" userId="e9bd5f31506fd979" providerId="LiveId" clId="{9BAF7460-ACA7-4586-A566-6C717767E055}" dt="2024-12-06T07:17:49.419" v="36" actId="14100"/>
        <pc:sldMkLst>
          <pc:docMk/>
          <pc:sldMk cId="1946026474" sldId="266"/>
        </pc:sldMkLst>
        <pc:picChg chg="add mod">
          <ac:chgData name="Amulya Javvaji" userId="e9bd5f31506fd979" providerId="LiveId" clId="{9BAF7460-ACA7-4586-A566-6C717767E055}" dt="2024-12-05T03:18:21.541" v="26" actId="1076"/>
          <ac:picMkLst>
            <pc:docMk/>
            <pc:sldMk cId="1946026474" sldId="266"/>
            <ac:picMk id="3" creationId="{79DD1979-BDB3-7800-FAD0-1F8A3638AFD6}"/>
          </ac:picMkLst>
        </pc:picChg>
        <pc:picChg chg="add mod">
          <ac:chgData name="Amulya Javvaji" userId="e9bd5f31506fd979" providerId="LiveId" clId="{9BAF7460-ACA7-4586-A566-6C717767E055}" dt="2024-12-06T07:17:49.419" v="36" actId="14100"/>
          <ac:picMkLst>
            <pc:docMk/>
            <pc:sldMk cId="1946026474" sldId="266"/>
            <ac:picMk id="4" creationId="{E01CEF0A-045B-B11A-8A1C-380C59EC08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591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6241"/>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Predicting Rice Diseases Using CNN-Based Machine Learning</a:t>
            </a:r>
            <a:endParaRPr lang="en-US" sz="4450" dirty="0"/>
          </a:p>
        </p:txBody>
      </p:sp>
      <p:sp>
        <p:nvSpPr>
          <p:cNvPr id="4" name="Text 1"/>
          <p:cNvSpPr/>
          <p:nvPr/>
        </p:nvSpPr>
        <p:spPr>
          <a:xfrm>
            <a:off x="793790" y="382274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Rice is a vital staple food for billions worldwide. However, diseases threaten its production, causing significant yield losses. This presentation explores a CNN-based approach to automate rice disease detection, improving food security and farmer livelihoods.</a:t>
            </a:r>
            <a:endParaRPr lang="en-US" sz="1750" dirty="0"/>
          </a:p>
        </p:txBody>
      </p:sp>
      <p:sp>
        <p:nvSpPr>
          <p:cNvPr id="5" name="Text 2"/>
          <p:cNvSpPr/>
          <p:nvPr/>
        </p:nvSpPr>
        <p:spPr>
          <a:xfrm>
            <a:off x="793790" y="5529501"/>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project was conducted by Amulya Javvaji, under the guidance of Ms. V. VedaSri at SRM UNIVERSITY AP.</a:t>
            </a:r>
            <a:endParaRPr lang="en-US" sz="1750" dirty="0"/>
          </a:p>
        </p:txBody>
      </p:sp>
      <p:sp>
        <p:nvSpPr>
          <p:cNvPr id="6" name="Text 3"/>
          <p:cNvSpPr/>
          <p:nvPr/>
        </p:nvSpPr>
        <p:spPr>
          <a:xfrm>
            <a:off x="793790" y="6510457"/>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2945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Applications and Impact: Transforming Agriculture</a:t>
            </a:r>
            <a:endParaRPr lang="en-US" sz="4450" dirty="0"/>
          </a:p>
        </p:txBody>
      </p:sp>
      <p:sp>
        <p:nvSpPr>
          <p:cNvPr id="3" name="Text 1"/>
          <p:cNvSpPr/>
          <p:nvPr/>
        </p:nvSpPr>
        <p:spPr>
          <a:xfrm>
            <a:off x="793790" y="3200519"/>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Corben" pitchFamily="34" charset="0"/>
                <a:ea typeface="Corben" pitchFamily="34" charset="-122"/>
                <a:cs typeface="Corben" pitchFamily="34" charset="-120"/>
              </a:rPr>
              <a:t>1</a:t>
            </a:r>
            <a:endParaRPr lang="en-US" sz="5850" dirty="0"/>
          </a:p>
        </p:txBody>
      </p:sp>
      <p:sp>
        <p:nvSpPr>
          <p:cNvPr id="4" name="Text 2"/>
          <p:cNvSpPr/>
          <p:nvPr/>
        </p:nvSpPr>
        <p:spPr>
          <a:xfrm>
            <a:off x="1436489" y="423231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Precision Agriculture</a:t>
            </a:r>
            <a:endParaRPr lang="en-US" sz="2200" dirty="0"/>
          </a:p>
        </p:txBody>
      </p:sp>
      <p:sp>
        <p:nvSpPr>
          <p:cNvPr id="5" name="Text 3"/>
          <p:cNvSpPr/>
          <p:nvPr/>
        </p:nvSpPr>
        <p:spPr>
          <a:xfrm>
            <a:off x="793790" y="4722733"/>
            <a:ext cx="4120753" cy="1814513"/>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The technology has the potential to be deployed in precision agriculture, allowing farmers to monitor their crops with increased accuracy and intervene efficiently.</a:t>
            </a:r>
            <a:endParaRPr lang="en-US" sz="1750" dirty="0"/>
          </a:p>
        </p:txBody>
      </p:sp>
      <p:sp>
        <p:nvSpPr>
          <p:cNvPr id="6" name="Text 4"/>
          <p:cNvSpPr/>
          <p:nvPr/>
        </p:nvSpPr>
        <p:spPr>
          <a:xfrm>
            <a:off x="5254704" y="3200519"/>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Corben" pitchFamily="34" charset="0"/>
                <a:ea typeface="Corben" pitchFamily="34" charset="-122"/>
                <a:cs typeface="Corben" pitchFamily="34" charset="-120"/>
              </a:rPr>
              <a:t>2</a:t>
            </a:r>
            <a:endParaRPr lang="en-US" sz="5850" dirty="0"/>
          </a:p>
        </p:txBody>
      </p:sp>
      <p:sp>
        <p:nvSpPr>
          <p:cNvPr id="7" name="Text 5"/>
          <p:cNvSpPr/>
          <p:nvPr/>
        </p:nvSpPr>
        <p:spPr>
          <a:xfrm>
            <a:off x="5897523" y="423231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Benefits for Farmers</a:t>
            </a:r>
            <a:endParaRPr lang="en-US" sz="2200" dirty="0"/>
          </a:p>
        </p:txBody>
      </p:sp>
      <p:sp>
        <p:nvSpPr>
          <p:cNvPr id="8" name="Text 6"/>
          <p:cNvSpPr/>
          <p:nvPr/>
        </p:nvSpPr>
        <p:spPr>
          <a:xfrm>
            <a:off x="5254704" y="4722733"/>
            <a:ext cx="4120872" cy="2177415"/>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Early disease detection enables farmers to implement timely interventions, preventing further spread and minimizing yield losses, ultimately improving their profitability.</a:t>
            </a:r>
            <a:endParaRPr lang="en-US" sz="1750" dirty="0"/>
          </a:p>
        </p:txBody>
      </p:sp>
      <p:sp>
        <p:nvSpPr>
          <p:cNvPr id="9" name="Text 7"/>
          <p:cNvSpPr/>
          <p:nvPr/>
        </p:nvSpPr>
        <p:spPr>
          <a:xfrm>
            <a:off x="9715738" y="3200519"/>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404155"/>
                </a:solidFill>
                <a:latin typeface="Corben" pitchFamily="34" charset="0"/>
                <a:ea typeface="Corben" pitchFamily="34" charset="-122"/>
                <a:cs typeface="Corben" pitchFamily="34" charset="-120"/>
              </a:rPr>
              <a:t>3</a:t>
            </a:r>
            <a:endParaRPr lang="en-US" sz="5850" dirty="0"/>
          </a:p>
        </p:txBody>
      </p:sp>
      <p:sp>
        <p:nvSpPr>
          <p:cNvPr id="10" name="Text 8"/>
          <p:cNvSpPr/>
          <p:nvPr/>
        </p:nvSpPr>
        <p:spPr>
          <a:xfrm>
            <a:off x="9715738" y="4232315"/>
            <a:ext cx="4120753" cy="708660"/>
          </a:xfrm>
          <a:prstGeom prst="rect">
            <a:avLst/>
          </a:prstGeom>
          <a:noFill/>
          <a:ln/>
        </p:spPr>
        <p:txBody>
          <a:bodyPr wrap="square" lIns="0" tIns="0" rIns="0" bIns="0" rtlCol="0" anchor="t"/>
          <a:lstStyle/>
          <a:p>
            <a:pPr marL="0" indent="0" algn="ctr">
              <a:lnSpc>
                <a:spcPts val="2750"/>
              </a:lnSpc>
              <a:buNone/>
            </a:pPr>
            <a:r>
              <a:rPr lang="en-US" sz="2200" dirty="0">
                <a:solidFill>
                  <a:srgbClr val="404155"/>
                </a:solidFill>
                <a:latin typeface="Corben" pitchFamily="34" charset="0"/>
                <a:ea typeface="Corben" pitchFamily="34" charset="-122"/>
                <a:cs typeface="Corben" pitchFamily="34" charset="-120"/>
              </a:rPr>
              <a:t>Reduced Reliance on Manual Inspection</a:t>
            </a:r>
            <a:endParaRPr lang="en-US" sz="2200" dirty="0"/>
          </a:p>
        </p:txBody>
      </p:sp>
      <p:sp>
        <p:nvSpPr>
          <p:cNvPr id="11" name="Text 9"/>
          <p:cNvSpPr/>
          <p:nvPr/>
        </p:nvSpPr>
        <p:spPr>
          <a:xfrm>
            <a:off x="9715738" y="5077063"/>
            <a:ext cx="4120753" cy="1814513"/>
          </a:xfrm>
          <a:prstGeom prst="rect">
            <a:avLst/>
          </a:prstGeom>
          <a:noFill/>
          <a:ln/>
        </p:spPr>
        <p:txBody>
          <a:bodyPr wrap="square" lIns="0" tIns="0" rIns="0" bIns="0" rtlCol="0" anchor="t"/>
          <a:lstStyle/>
          <a:p>
            <a:pPr marL="0" indent="0" algn="ctr">
              <a:lnSpc>
                <a:spcPts val="2850"/>
              </a:lnSpc>
              <a:buNone/>
            </a:pPr>
            <a:r>
              <a:rPr lang="en-US" sz="1750" dirty="0">
                <a:solidFill>
                  <a:srgbClr val="404155"/>
                </a:solidFill>
                <a:latin typeface="Nobile" pitchFamily="34" charset="0"/>
                <a:ea typeface="Nobile" pitchFamily="34" charset="-122"/>
                <a:cs typeface="Nobile" pitchFamily="34" charset="-120"/>
              </a:rPr>
              <a:t>The automated system reduces the reliance on manual inspection, freeing up farmers' time and effort for other critical tasks, leading to more efficient farm management.</a:t>
            </a:r>
            <a:endParaRPr lang="en-US" sz="1750" dirty="0"/>
          </a:p>
        </p:txBody>
      </p:sp>
      <p:sp>
        <p:nvSpPr>
          <p:cNvPr id="12" name="Rectangle 11">
            <a:extLst>
              <a:ext uri="{FF2B5EF4-FFF2-40B4-BE49-F238E27FC236}">
                <a16:creationId xmlns:a16="http://schemas.microsoft.com/office/drawing/2014/main" id="{EDFA2B35-9C33-3B4B-DEEF-C2E2137E1482}"/>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691527"/>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Conclusion: A Step Toward Sustainable Agriculture</a:t>
            </a:r>
            <a:endParaRPr lang="en-US" sz="4450" dirty="0"/>
          </a:p>
        </p:txBody>
      </p:sp>
      <p:sp>
        <p:nvSpPr>
          <p:cNvPr id="3" name="Text 1"/>
          <p:cNvSpPr/>
          <p:nvPr/>
        </p:nvSpPr>
        <p:spPr>
          <a:xfrm>
            <a:off x="793790" y="4449247"/>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CNN-based approach provides a promising solution for automating rice disease detection, enhancing food security and contributing to sustainable agricultural practices. This highlights the transformative potential of AI in agriculture, empowering farmers with data-driven insights and facilitating efficient resource management.</a:t>
            </a:r>
            <a:endParaRPr lang="en-US" sz="1750" dirty="0"/>
          </a:p>
        </p:txBody>
      </p:sp>
      <p:sp>
        <p:nvSpPr>
          <p:cNvPr id="4" name="Rectangle 3">
            <a:extLst>
              <a:ext uri="{FF2B5EF4-FFF2-40B4-BE49-F238E27FC236}">
                <a16:creationId xmlns:a16="http://schemas.microsoft.com/office/drawing/2014/main" id="{F3C13205-BBC1-DBE6-17D5-4112514F0C57}"/>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77058"/>
            <a:ext cx="8124349"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The Challenge of Rice Diseases</a:t>
            </a:r>
            <a:endParaRPr lang="en-US" sz="4450" dirty="0"/>
          </a:p>
        </p:txBody>
      </p:sp>
      <p:sp>
        <p:nvSpPr>
          <p:cNvPr id="3" name="Text 1"/>
          <p:cNvSpPr/>
          <p:nvPr/>
        </p:nvSpPr>
        <p:spPr>
          <a:xfrm>
            <a:off x="793790" y="3452813"/>
            <a:ext cx="3348990"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Staple Crop Under Threat</a:t>
            </a:r>
            <a:endParaRPr lang="en-US" sz="2200" dirty="0"/>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Rice is a crucial source of sustenance, feeding a large portion of the global population. Its production faces challenges from diseases like rice blast, brown spot, and bacterial blight, leading to substantial yield losses and economic hardship for farmers.</a:t>
            </a:r>
            <a:endParaRPr lang="en-US" sz="1750" dirty="0"/>
          </a:p>
        </p:txBody>
      </p:sp>
      <p:sp>
        <p:nvSpPr>
          <p:cNvPr id="5" name="Text 3"/>
          <p:cNvSpPr/>
          <p:nvPr/>
        </p:nvSpPr>
        <p:spPr>
          <a:xfrm>
            <a:off x="7599521" y="3452813"/>
            <a:ext cx="4045148"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Traditional Methods Fall Short</a:t>
            </a:r>
            <a:endParaRPr lang="en-US" sz="2200" dirty="0"/>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Traditional disease identification methods rely on visual inspection, which is time-consuming, subjective, and prone to errors. Early detection is crucial for effective treatment, highlighting the need for a more reliable and efficient solution.</a:t>
            </a:r>
            <a:endParaRPr lang="en-US" sz="1750" dirty="0"/>
          </a:p>
        </p:txBody>
      </p:sp>
      <p:sp>
        <p:nvSpPr>
          <p:cNvPr id="7" name="Rectangle 6">
            <a:extLst>
              <a:ext uri="{FF2B5EF4-FFF2-40B4-BE49-F238E27FC236}">
                <a16:creationId xmlns:a16="http://schemas.microsoft.com/office/drawing/2014/main" id="{7FD6EF4B-43A4-40D7-C0D0-B975E9A37690}"/>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8641" y="614720"/>
            <a:ext cx="7579519" cy="1396841"/>
          </a:xfrm>
          <a:prstGeom prst="rect">
            <a:avLst/>
          </a:prstGeom>
          <a:noFill/>
          <a:ln/>
        </p:spPr>
        <p:txBody>
          <a:bodyPr wrap="square" lIns="0" tIns="0" rIns="0" bIns="0" rtlCol="0" anchor="t"/>
          <a:lstStyle/>
          <a:p>
            <a:pPr marL="0" indent="0">
              <a:lnSpc>
                <a:spcPts val="5450"/>
              </a:lnSpc>
              <a:buNone/>
            </a:pPr>
            <a:r>
              <a:rPr lang="en-US" sz="4350" dirty="0">
                <a:solidFill>
                  <a:srgbClr val="1B1B27"/>
                </a:solidFill>
                <a:latin typeface="Corben" pitchFamily="34" charset="0"/>
                <a:ea typeface="Corben" pitchFamily="34" charset="-122"/>
                <a:cs typeface="Corben" pitchFamily="34" charset="-120"/>
              </a:rPr>
              <a:t>Objective: Accurate and Scalable Disease Detection</a:t>
            </a:r>
            <a:endParaRPr lang="en-US" sz="4350" dirty="0"/>
          </a:p>
        </p:txBody>
      </p:sp>
      <p:sp>
        <p:nvSpPr>
          <p:cNvPr id="4" name="Shape 1"/>
          <p:cNvSpPr/>
          <p:nvPr/>
        </p:nvSpPr>
        <p:spPr>
          <a:xfrm>
            <a:off x="6268641" y="2598063"/>
            <a:ext cx="502801" cy="502801"/>
          </a:xfrm>
          <a:prstGeom prst="roundRect">
            <a:avLst>
              <a:gd name="adj" fmla="val 18671"/>
            </a:avLst>
          </a:prstGeom>
          <a:solidFill>
            <a:srgbClr val="D2D9F9"/>
          </a:solidFill>
          <a:ln w="7620">
            <a:solidFill>
              <a:srgbClr val="B8BFDF"/>
            </a:solidFill>
            <a:prstDash val="solid"/>
          </a:ln>
        </p:spPr>
        <p:txBody>
          <a:bodyPr/>
          <a:lstStyle/>
          <a:p>
            <a:endParaRPr lang="en-US"/>
          </a:p>
        </p:txBody>
      </p:sp>
      <p:sp>
        <p:nvSpPr>
          <p:cNvPr id="5" name="Text 2"/>
          <p:cNvSpPr/>
          <p:nvPr/>
        </p:nvSpPr>
        <p:spPr>
          <a:xfrm>
            <a:off x="6470452" y="2681764"/>
            <a:ext cx="99060" cy="335280"/>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1</a:t>
            </a:r>
            <a:endParaRPr lang="en-US" sz="2600" dirty="0"/>
          </a:p>
        </p:txBody>
      </p:sp>
      <p:sp>
        <p:nvSpPr>
          <p:cNvPr id="6" name="Text 3"/>
          <p:cNvSpPr/>
          <p:nvPr/>
        </p:nvSpPr>
        <p:spPr>
          <a:xfrm>
            <a:off x="6994922"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404155"/>
                </a:solidFill>
                <a:latin typeface="Corben" pitchFamily="34" charset="0"/>
                <a:ea typeface="Corben" pitchFamily="34" charset="-122"/>
                <a:cs typeface="Corben" pitchFamily="34" charset="-120"/>
              </a:rPr>
              <a:t>Automated Detection</a:t>
            </a:r>
            <a:endParaRPr lang="en-US" sz="2150" dirty="0"/>
          </a:p>
        </p:txBody>
      </p:sp>
      <p:sp>
        <p:nvSpPr>
          <p:cNvPr id="7" name="Text 4"/>
          <p:cNvSpPr/>
          <p:nvPr/>
        </p:nvSpPr>
        <p:spPr>
          <a:xfrm>
            <a:off x="6994922"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Our objective is to develop a CNN-based system for automated rice disease detection, providing farmers with a cost-effective and scalable solution.</a:t>
            </a:r>
            <a:endParaRPr lang="en-US" sz="1750" dirty="0"/>
          </a:p>
        </p:txBody>
      </p:sp>
      <p:sp>
        <p:nvSpPr>
          <p:cNvPr id="8" name="Shape 5"/>
          <p:cNvSpPr/>
          <p:nvPr/>
        </p:nvSpPr>
        <p:spPr>
          <a:xfrm>
            <a:off x="10170200" y="2598063"/>
            <a:ext cx="502801" cy="502801"/>
          </a:xfrm>
          <a:prstGeom prst="roundRect">
            <a:avLst>
              <a:gd name="adj" fmla="val 18671"/>
            </a:avLst>
          </a:prstGeom>
          <a:solidFill>
            <a:srgbClr val="D2D9F9"/>
          </a:solidFill>
          <a:ln w="7620">
            <a:solidFill>
              <a:srgbClr val="B8BFDF"/>
            </a:solidFill>
            <a:prstDash val="solid"/>
          </a:ln>
        </p:spPr>
        <p:txBody>
          <a:bodyPr/>
          <a:lstStyle/>
          <a:p>
            <a:endParaRPr lang="en-US"/>
          </a:p>
        </p:txBody>
      </p:sp>
      <p:sp>
        <p:nvSpPr>
          <p:cNvPr id="9" name="Text 6"/>
          <p:cNvSpPr/>
          <p:nvPr/>
        </p:nvSpPr>
        <p:spPr>
          <a:xfrm>
            <a:off x="10334149" y="2681764"/>
            <a:ext cx="174784" cy="335280"/>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2</a:t>
            </a:r>
            <a:endParaRPr lang="en-US" sz="2600" dirty="0"/>
          </a:p>
        </p:txBody>
      </p:sp>
      <p:sp>
        <p:nvSpPr>
          <p:cNvPr id="10" name="Text 7"/>
          <p:cNvSpPr/>
          <p:nvPr/>
        </p:nvSpPr>
        <p:spPr>
          <a:xfrm>
            <a:off x="10896481" y="2598063"/>
            <a:ext cx="2793921" cy="349210"/>
          </a:xfrm>
          <a:prstGeom prst="rect">
            <a:avLst/>
          </a:prstGeom>
          <a:noFill/>
          <a:ln/>
        </p:spPr>
        <p:txBody>
          <a:bodyPr wrap="none" lIns="0" tIns="0" rIns="0" bIns="0" rtlCol="0" anchor="t"/>
          <a:lstStyle/>
          <a:p>
            <a:pPr marL="0" indent="0">
              <a:lnSpc>
                <a:spcPts val="2700"/>
              </a:lnSpc>
              <a:buNone/>
            </a:pPr>
            <a:r>
              <a:rPr lang="en-US" sz="2150" dirty="0">
                <a:solidFill>
                  <a:srgbClr val="404155"/>
                </a:solidFill>
                <a:latin typeface="Corben" pitchFamily="34" charset="0"/>
                <a:ea typeface="Corben" pitchFamily="34" charset="-122"/>
                <a:cs typeface="Corben" pitchFamily="34" charset="-120"/>
              </a:rPr>
              <a:t>Early Identification</a:t>
            </a:r>
            <a:endParaRPr lang="en-US" sz="2150" dirty="0"/>
          </a:p>
        </p:txBody>
      </p:sp>
      <p:sp>
        <p:nvSpPr>
          <p:cNvPr id="11" name="Text 8"/>
          <p:cNvSpPr/>
          <p:nvPr/>
        </p:nvSpPr>
        <p:spPr>
          <a:xfrm>
            <a:off x="10896481" y="3081338"/>
            <a:ext cx="2951798" cy="2502813"/>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By enabling early and accurate disease identification, we aim to improve rice yields and minimize the impact of diseases on farmers' income.</a:t>
            </a:r>
            <a:endParaRPr lang="en-US" sz="1750" dirty="0"/>
          </a:p>
        </p:txBody>
      </p:sp>
      <p:sp>
        <p:nvSpPr>
          <p:cNvPr id="12" name="Shape 9"/>
          <p:cNvSpPr/>
          <p:nvPr/>
        </p:nvSpPr>
        <p:spPr>
          <a:xfrm>
            <a:off x="6268641" y="6058972"/>
            <a:ext cx="502801" cy="502801"/>
          </a:xfrm>
          <a:prstGeom prst="roundRect">
            <a:avLst>
              <a:gd name="adj" fmla="val 18671"/>
            </a:avLst>
          </a:prstGeom>
          <a:solidFill>
            <a:srgbClr val="D2D9F9"/>
          </a:solidFill>
          <a:ln w="7620">
            <a:solidFill>
              <a:srgbClr val="B8BFDF"/>
            </a:solidFill>
            <a:prstDash val="solid"/>
          </a:ln>
        </p:spPr>
        <p:txBody>
          <a:bodyPr/>
          <a:lstStyle/>
          <a:p>
            <a:endParaRPr lang="en-US"/>
          </a:p>
        </p:txBody>
      </p:sp>
      <p:sp>
        <p:nvSpPr>
          <p:cNvPr id="13" name="Text 10"/>
          <p:cNvSpPr/>
          <p:nvPr/>
        </p:nvSpPr>
        <p:spPr>
          <a:xfrm>
            <a:off x="6425922" y="6142673"/>
            <a:ext cx="188238" cy="335280"/>
          </a:xfrm>
          <a:prstGeom prst="rect">
            <a:avLst/>
          </a:prstGeom>
          <a:noFill/>
          <a:ln/>
        </p:spPr>
        <p:txBody>
          <a:bodyPr wrap="none" lIns="0" tIns="0" rIns="0" bIns="0" rtlCol="0" anchor="t"/>
          <a:lstStyle/>
          <a:p>
            <a:pPr marL="0" indent="0" algn="ctr">
              <a:lnSpc>
                <a:spcPts val="2600"/>
              </a:lnSpc>
              <a:buNone/>
            </a:pPr>
            <a:r>
              <a:rPr lang="en-US" sz="2600" dirty="0">
                <a:solidFill>
                  <a:srgbClr val="404155"/>
                </a:solidFill>
                <a:latin typeface="Corben" pitchFamily="34" charset="0"/>
                <a:ea typeface="Corben" pitchFamily="34" charset="-122"/>
                <a:cs typeface="Corben" pitchFamily="34" charset="-120"/>
              </a:rPr>
              <a:t>3</a:t>
            </a:r>
            <a:endParaRPr lang="en-US" sz="2600" dirty="0"/>
          </a:p>
        </p:txBody>
      </p:sp>
      <p:sp>
        <p:nvSpPr>
          <p:cNvPr id="14" name="Text 11"/>
          <p:cNvSpPr/>
          <p:nvPr/>
        </p:nvSpPr>
        <p:spPr>
          <a:xfrm>
            <a:off x="6994922" y="6058972"/>
            <a:ext cx="2793921" cy="349210"/>
          </a:xfrm>
          <a:prstGeom prst="rect">
            <a:avLst/>
          </a:prstGeom>
          <a:noFill/>
          <a:ln/>
        </p:spPr>
        <p:txBody>
          <a:bodyPr wrap="none" lIns="0" tIns="0" rIns="0" bIns="0" rtlCol="0" anchor="t"/>
          <a:lstStyle/>
          <a:p>
            <a:pPr marL="0" indent="0">
              <a:lnSpc>
                <a:spcPts val="2700"/>
              </a:lnSpc>
              <a:buNone/>
            </a:pPr>
            <a:r>
              <a:rPr lang="en-US" sz="2150" dirty="0">
                <a:solidFill>
                  <a:srgbClr val="404155"/>
                </a:solidFill>
                <a:latin typeface="Corben" pitchFamily="34" charset="0"/>
                <a:ea typeface="Corben" pitchFamily="34" charset="-122"/>
                <a:cs typeface="Corben" pitchFamily="34" charset="-120"/>
              </a:rPr>
              <a:t>Food Security</a:t>
            </a:r>
            <a:endParaRPr lang="en-US" sz="2150" dirty="0"/>
          </a:p>
        </p:txBody>
      </p:sp>
      <p:sp>
        <p:nvSpPr>
          <p:cNvPr id="15" name="Text 12"/>
          <p:cNvSpPr/>
          <p:nvPr/>
        </p:nvSpPr>
        <p:spPr>
          <a:xfrm>
            <a:off x="6994922" y="6542246"/>
            <a:ext cx="6853237" cy="1072634"/>
          </a:xfrm>
          <a:prstGeom prst="rect">
            <a:avLst/>
          </a:prstGeom>
          <a:noFill/>
          <a:ln/>
        </p:spPr>
        <p:txBody>
          <a:bodyPr wrap="square" lIns="0" tIns="0" rIns="0" bIns="0" rtlCol="0" anchor="t"/>
          <a:lstStyle/>
          <a:p>
            <a:pPr marL="0" indent="0">
              <a:lnSpc>
                <a:spcPts val="2800"/>
              </a:lnSpc>
              <a:buNone/>
            </a:pPr>
            <a:r>
              <a:rPr lang="en-US" sz="1750" dirty="0">
                <a:solidFill>
                  <a:srgbClr val="404155"/>
                </a:solidFill>
                <a:latin typeface="Nobile" pitchFamily="34" charset="0"/>
                <a:ea typeface="Nobile" pitchFamily="34" charset="-122"/>
                <a:cs typeface="Nobile" pitchFamily="34" charset="-120"/>
              </a:rPr>
              <a:t>Through timely intervention, we contribute to ensuring food security by protecting rice production from disease-related losses.</a:t>
            </a:r>
            <a:endParaRPr lang="en-US" sz="1750" dirty="0"/>
          </a:p>
        </p:txBody>
      </p:sp>
      <p:sp>
        <p:nvSpPr>
          <p:cNvPr id="16" name="Rectangle 15">
            <a:extLst>
              <a:ext uri="{FF2B5EF4-FFF2-40B4-BE49-F238E27FC236}">
                <a16:creationId xmlns:a16="http://schemas.microsoft.com/office/drawing/2014/main" id="{33253D59-B58F-F6C4-4CE2-639AFD9D61F1}"/>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diagram of a process&#10;&#10;Description automatically generated">
            <a:extLst>
              <a:ext uri="{FF2B5EF4-FFF2-40B4-BE49-F238E27FC236}">
                <a16:creationId xmlns:a16="http://schemas.microsoft.com/office/drawing/2014/main" id="{68175F15-55D6-30FC-4785-D20B5AE3D13E}"/>
              </a:ext>
            </a:extLst>
          </p:cNvPr>
          <p:cNvPicPr>
            <a:picLocks noChangeAspect="1"/>
          </p:cNvPicPr>
          <p:nvPr/>
        </p:nvPicPr>
        <p:blipFill>
          <a:blip r:embed="rId4"/>
          <a:stretch>
            <a:fillRect/>
          </a:stretch>
        </p:blipFill>
        <p:spPr>
          <a:xfrm>
            <a:off x="-148935" y="-635000"/>
            <a:ext cx="5625096" cy="8951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5607"/>
            <a:ext cx="10366177"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Corben" pitchFamily="34" charset="0"/>
                <a:ea typeface="Corben" pitchFamily="34" charset="-122"/>
                <a:cs typeface="Corben" pitchFamily="34" charset="-120"/>
              </a:rPr>
              <a:t>Dataset Preparation and Preprocessing</a:t>
            </a:r>
            <a:endParaRPr lang="en-US" sz="4450" dirty="0"/>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Dataset Description</a:t>
            </a:r>
            <a:endParaRPr lang="en-US" sz="2200" dirty="0"/>
          </a:p>
        </p:txBody>
      </p:sp>
      <p:sp>
        <p:nvSpPr>
          <p:cNvPr id="4" name="Text 2"/>
          <p:cNvSpPr/>
          <p:nvPr/>
        </p:nvSpPr>
        <p:spPr>
          <a:xfrm>
            <a:off x="793790" y="3852505"/>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dataset comprises images of rice leaves under various conditions, including healthy leaves and leaves affected by different diseases. This data is collected from research institutions and farmers, capturing real-world scenarios.</a:t>
            </a:r>
            <a:endParaRPr lang="en-US" sz="1750" dirty="0"/>
          </a:p>
        </p:txBody>
      </p:sp>
      <p:sp>
        <p:nvSpPr>
          <p:cNvPr id="5" name="Text 3"/>
          <p:cNvSpPr/>
          <p:nvPr/>
        </p:nvSpPr>
        <p:spPr>
          <a:xfrm>
            <a:off x="7599521"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B1B27"/>
                </a:solidFill>
                <a:latin typeface="Corben" pitchFamily="34" charset="0"/>
                <a:ea typeface="Corben" pitchFamily="34" charset="-122"/>
                <a:cs typeface="Corben" pitchFamily="34" charset="-120"/>
              </a:rPr>
              <a:t>Preprocessing Steps</a:t>
            </a:r>
            <a:endParaRPr lang="en-US" sz="2200" dirty="0"/>
          </a:p>
        </p:txBody>
      </p:sp>
      <p:sp>
        <p:nvSpPr>
          <p:cNvPr id="6" name="Text 4"/>
          <p:cNvSpPr/>
          <p:nvPr/>
        </p:nvSpPr>
        <p:spPr>
          <a:xfrm>
            <a:off x="7599521" y="3852505"/>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404155"/>
                </a:solidFill>
                <a:latin typeface="Nobile" pitchFamily="34" charset="0"/>
                <a:ea typeface="Nobile" pitchFamily="34" charset="-122"/>
                <a:cs typeface="Nobile" pitchFamily="34" charset="-120"/>
              </a:rPr>
              <a:t>The images are preprocessed to ensure consistency and improve model performance. This includes resizing to uniform dimensions, normalization of pixel values, and data augmentation techniques like rotation, flipping, and zooming. Additionally, we address class imbalances to prevent biased model training.</a:t>
            </a:r>
            <a:endParaRPr lang="en-US" sz="1750" dirty="0"/>
          </a:p>
        </p:txBody>
      </p:sp>
      <p:sp>
        <p:nvSpPr>
          <p:cNvPr id="7" name="Rectangle 6">
            <a:extLst>
              <a:ext uri="{FF2B5EF4-FFF2-40B4-BE49-F238E27FC236}">
                <a16:creationId xmlns:a16="http://schemas.microsoft.com/office/drawing/2014/main" id="{3472DAA6-6BE5-6C2A-4F66-6F4209CED3AA}"/>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8854"/>
          </a:xfrm>
          <a:prstGeom prst="rect">
            <a:avLst/>
          </a:prstGeom>
        </p:spPr>
      </p:pic>
      <p:sp>
        <p:nvSpPr>
          <p:cNvPr id="3" name="Text 0"/>
          <p:cNvSpPr/>
          <p:nvPr/>
        </p:nvSpPr>
        <p:spPr>
          <a:xfrm>
            <a:off x="632460" y="2755702"/>
            <a:ext cx="12286178" cy="564713"/>
          </a:xfrm>
          <a:prstGeom prst="rect">
            <a:avLst/>
          </a:prstGeom>
          <a:noFill/>
          <a:ln/>
        </p:spPr>
        <p:txBody>
          <a:bodyPr wrap="none" lIns="0" tIns="0" rIns="0" bIns="0" rtlCol="0" anchor="t"/>
          <a:lstStyle/>
          <a:p>
            <a:pPr marL="0" indent="0">
              <a:lnSpc>
                <a:spcPts val="4400"/>
              </a:lnSpc>
              <a:buNone/>
            </a:pPr>
            <a:r>
              <a:rPr lang="en-US" sz="3550" dirty="0">
                <a:solidFill>
                  <a:srgbClr val="1B1B27"/>
                </a:solidFill>
                <a:latin typeface="Corben" pitchFamily="34" charset="0"/>
                <a:ea typeface="Corben" pitchFamily="34" charset="-122"/>
                <a:cs typeface="Corben" pitchFamily="34" charset="-120"/>
              </a:rPr>
              <a:t>Methodology: CNN Architecture for Disease Classification</a:t>
            </a:r>
            <a:endParaRPr lang="en-US" sz="3550" dirty="0"/>
          </a:p>
        </p:txBody>
      </p:sp>
      <p:sp>
        <p:nvSpPr>
          <p:cNvPr id="4" name="Shape 1"/>
          <p:cNvSpPr/>
          <p:nvPr/>
        </p:nvSpPr>
        <p:spPr>
          <a:xfrm>
            <a:off x="632460" y="5373410"/>
            <a:ext cx="13365480" cy="22860"/>
          </a:xfrm>
          <a:prstGeom prst="roundRect">
            <a:avLst>
              <a:gd name="adj" fmla="val 332022"/>
            </a:avLst>
          </a:prstGeom>
          <a:solidFill>
            <a:srgbClr val="B8BFDF"/>
          </a:solidFill>
          <a:ln/>
        </p:spPr>
        <p:txBody>
          <a:bodyPr/>
          <a:lstStyle/>
          <a:p>
            <a:endParaRPr lang="en-US"/>
          </a:p>
        </p:txBody>
      </p:sp>
      <p:sp>
        <p:nvSpPr>
          <p:cNvPr id="5" name="Shape 2"/>
          <p:cNvSpPr/>
          <p:nvPr/>
        </p:nvSpPr>
        <p:spPr>
          <a:xfrm>
            <a:off x="3917037" y="4741009"/>
            <a:ext cx="22860" cy="632460"/>
          </a:xfrm>
          <a:prstGeom prst="roundRect">
            <a:avLst>
              <a:gd name="adj" fmla="val 332022"/>
            </a:avLst>
          </a:prstGeom>
          <a:solidFill>
            <a:srgbClr val="B8BFDF"/>
          </a:solidFill>
          <a:ln/>
        </p:spPr>
        <p:txBody>
          <a:bodyPr/>
          <a:lstStyle/>
          <a:p>
            <a:endParaRPr lang="en-US"/>
          </a:p>
        </p:txBody>
      </p:sp>
      <p:sp>
        <p:nvSpPr>
          <p:cNvPr id="6" name="Shape 3"/>
          <p:cNvSpPr/>
          <p:nvPr/>
        </p:nvSpPr>
        <p:spPr>
          <a:xfrm>
            <a:off x="3725228" y="5170110"/>
            <a:ext cx="406598" cy="406598"/>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7" name="Text 4"/>
          <p:cNvSpPr/>
          <p:nvPr/>
        </p:nvSpPr>
        <p:spPr>
          <a:xfrm>
            <a:off x="3888462" y="5237857"/>
            <a:ext cx="80129" cy="271105"/>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1</a:t>
            </a:r>
            <a:endParaRPr lang="en-US" sz="2100" dirty="0"/>
          </a:p>
        </p:txBody>
      </p:sp>
      <p:sp>
        <p:nvSpPr>
          <p:cNvPr id="8" name="Text 5"/>
          <p:cNvSpPr/>
          <p:nvPr/>
        </p:nvSpPr>
        <p:spPr>
          <a:xfrm>
            <a:off x="2297073" y="3591401"/>
            <a:ext cx="3263146" cy="282297"/>
          </a:xfrm>
          <a:prstGeom prst="rect">
            <a:avLst/>
          </a:prstGeom>
          <a:noFill/>
          <a:ln/>
        </p:spPr>
        <p:txBody>
          <a:bodyPr wrap="none" lIns="0" tIns="0" rIns="0" bIns="0" rtlCol="0" anchor="t"/>
          <a:lstStyle/>
          <a:p>
            <a:pPr marL="0" indent="0" algn="ctr">
              <a:lnSpc>
                <a:spcPts val="2200"/>
              </a:lnSpc>
              <a:buNone/>
            </a:pPr>
            <a:r>
              <a:rPr lang="en-US" sz="1750" dirty="0">
                <a:solidFill>
                  <a:srgbClr val="404155"/>
                </a:solidFill>
                <a:latin typeface="Corben" pitchFamily="34" charset="0"/>
                <a:ea typeface="Corben" pitchFamily="34" charset="-122"/>
                <a:cs typeface="Corben" pitchFamily="34" charset="-120"/>
              </a:rPr>
              <a:t>Image Input and Preprocessing</a:t>
            </a:r>
            <a:endParaRPr lang="en-US" sz="1750" dirty="0"/>
          </a:p>
        </p:txBody>
      </p:sp>
      <p:sp>
        <p:nvSpPr>
          <p:cNvPr id="9" name="Text 6"/>
          <p:cNvSpPr/>
          <p:nvPr/>
        </p:nvSpPr>
        <p:spPr>
          <a:xfrm>
            <a:off x="813078" y="3982045"/>
            <a:ext cx="6231136" cy="578168"/>
          </a:xfrm>
          <a:prstGeom prst="rect">
            <a:avLst/>
          </a:prstGeom>
          <a:noFill/>
          <a:ln/>
        </p:spPr>
        <p:txBody>
          <a:bodyPr wrap="square" lIns="0" tIns="0" rIns="0" bIns="0" rtlCol="0" anchor="t"/>
          <a:lstStyle/>
          <a:p>
            <a:pPr marL="0" indent="0" algn="ctr">
              <a:lnSpc>
                <a:spcPts val="2250"/>
              </a:lnSpc>
              <a:buNone/>
            </a:pPr>
            <a:r>
              <a:rPr lang="en-US" sz="1400" dirty="0">
                <a:solidFill>
                  <a:srgbClr val="404155"/>
                </a:solidFill>
                <a:latin typeface="Nobile" pitchFamily="34" charset="0"/>
                <a:ea typeface="Nobile" pitchFamily="34" charset="-122"/>
                <a:cs typeface="Nobile" pitchFamily="34" charset="-120"/>
              </a:rPr>
              <a:t>Images of rice leaves are fed into the system and undergo preprocessing, including resizing, normalization, and augmentation.</a:t>
            </a:r>
            <a:endParaRPr lang="en-US" sz="1400" dirty="0"/>
          </a:p>
        </p:txBody>
      </p:sp>
      <p:sp>
        <p:nvSpPr>
          <p:cNvPr id="10" name="Shape 7"/>
          <p:cNvSpPr/>
          <p:nvPr/>
        </p:nvSpPr>
        <p:spPr>
          <a:xfrm>
            <a:off x="7303532" y="5373350"/>
            <a:ext cx="22860" cy="632460"/>
          </a:xfrm>
          <a:prstGeom prst="roundRect">
            <a:avLst>
              <a:gd name="adj" fmla="val 332022"/>
            </a:avLst>
          </a:prstGeom>
          <a:solidFill>
            <a:srgbClr val="B8BFDF"/>
          </a:solidFill>
          <a:ln/>
        </p:spPr>
        <p:txBody>
          <a:bodyPr/>
          <a:lstStyle/>
          <a:p>
            <a:endParaRPr lang="en-US"/>
          </a:p>
        </p:txBody>
      </p:sp>
      <p:sp>
        <p:nvSpPr>
          <p:cNvPr id="11" name="Shape 8"/>
          <p:cNvSpPr/>
          <p:nvPr/>
        </p:nvSpPr>
        <p:spPr>
          <a:xfrm>
            <a:off x="7111722" y="5170110"/>
            <a:ext cx="406598" cy="406598"/>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12" name="Text 9"/>
          <p:cNvSpPr/>
          <p:nvPr/>
        </p:nvSpPr>
        <p:spPr>
          <a:xfrm>
            <a:off x="7244358" y="5237857"/>
            <a:ext cx="141327" cy="271105"/>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2</a:t>
            </a:r>
            <a:endParaRPr lang="en-US" sz="2100" dirty="0"/>
          </a:p>
        </p:txBody>
      </p:sp>
      <p:sp>
        <p:nvSpPr>
          <p:cNvPr id="13" name="Text 10"/>
          <p:cNvSpPr/>
          <p:nvPr/>
        </p:nvSpPr>
        <p:spPr>
          <a:xfrm>
            <a:off x="5676662" y="6186607"/>
            <a:ext cx="3276957" cy="282297"/>
          </a:xfrm>
          <a:prstGeom prst="rect">
            <a:avLst/>
          </a:prstGeom>
          <a:noFill/>
          <a:ln/>
        </p:spPr>
        <p:txBody>
          <a:bodyPr wrap="none" lIns="0" tIns="0" rIns="0" bIns="0" rtlCol="0" anchor="t"/>
          <a:lstStyle/>
          <a:p>
            <a:pPr marL="0" indent="0" algn="ctr">
              <a:lnSpc>
                <a:spcPts val="2200"/>
              </a:lnSpc>
              <a:buNone/>
            </a:pPr>
            <a:r>
              <a:rPr lang="en-US" sz="1750" dirty="0">
                <a:solidFill>
                  <a:srgbClr val="404155"/>
                </a:solidFill>
                <a:latin typeface="Corben" pitchFamily="34" charset="0"/>
                <a:ea typeface="Corben" pitchFamily="34" charset="-122"/>
                <a:cs typeface="Corben" pitchFamily="34" charset="-120"/>
              </a:rPr>
              <a:t>Convolutional Neural Network</a:t>
            </a:r>
            <a:endParaRPr lang="en-US" sz="1750" dirty="0"/>
          </a:p>
        </p:txBody>
      </p:sp>
      <p:sp>
        <p:nvSpPr>
          <p:cNvPr id="14" name="Text 11"/>
          <p:cNvSpPr/>
          <p:nvPr/>
        </p:nvSpPr>
        <p:spPr>
          <a:xfrm>
            <a:off x="4199573" y="6577251"/>
            <a:ext cx="6231136" cy="1156335"/>
          </a:xfrm>
          <a:prstGeom prst="rect">
            <a:avLst/>
          </a:prstGeom>
          <a:noFill/>
          <a:ln/>
        </p:spPr>
        <p:txBody>
          <a:bodyPr wrap="square" lIns="0" tIns="0" rIns="0" bIns="0" rtlCol="0" anchor="t"/>
          <a:lstStyle/>
          <a:p>
            <a:pPr marL="0" indent="0" algn="ctr">
              <a:lnSpc>
                <a:spcPts val="2250"/>
              </a:lnSpc>
              <a:buNone/>
            </a:pPr>
            <a:r>
              <a:rPr lang="en-US" sz="1400" dirty="0">
                <a:solidFill>
                  <a:srgbClr val="404155"/>
                </a:solidFill>
                <a:latin typeface="Nobile" pitchFamily="34" charset="0"/>
                <a:ea typeface="Nobile" pitchFamily="34" charset="-122"/>
                <a:cs typeface="Nobile" pitchFamily="34" charset="-120"/>
              </a:rPr>
              <a:t>A CNN architecture is used to extract features from the images, learning patterns associated with different rice diseases. This includes convolutional and pooling layers for feature extraction and fully connected layers for classification.</a:t>
            </a:r>
            <a:endParaRPr lang="en-US" sz="1400" dirty="0"/>
          </a:p>
        </p:txBody>
      </p:sp>
      <p:sp>
        <p:nvSpPr>
          <p:cNvPr id="15" name="Shape 12"/>
          <p:cNvSpPr/>
          <p:nvPr/>
        </p:nvSpPr>
        <p:spPr>
          <a:xfrm>
            <a:off x="10690146" y="4741009"/>
            <a:ext cx="22860" cy="632460"/>
          </a:xfrm>
          <a:prstGeom prst="roundRect">
            <a:avLst>
              <a:gd name="adj" fmla="val 332022"/>
            </a:avLst>
          </a:prstGeom>
          <a:solidFill>
            <a:srgbClr val="B8BFDF"/>
          </a:solidFill>
          <a:ln/>
        </p:spPr>
        <p:txBody>
          <a:bodyPr/>
          <a:lstStyle/>
          <a:p>
            <a:endParaRPr lang="en-US"/>
          </a:p>
        </p:txBody>
      </p:sp>
      <p:sp>
        <p:nvSpPr>
          <p:cNvPr id="16" name="Shape 13"/>
          <p:cNvSpPr/>
          <p:nvPr/>
        </p:nvSpPr>
        <p:spPr>
          <a:xfrm>
            <a:off x="10498336" y="5170110"/>
            <a:ext cx="406598" cy="406598"/>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17" name="Text 14"/>
          <p:cNvSpPr/>
          <p:nvPr/>
        </p:nvSpPr>
        <p:spPr>
          <a:xfrm>
            <a:off x="10625495" y="5237857"/>
            <a:ext cx="152281" cy="271105"/>
          </a:xfrm>
          <a:prstGeom prst="rect">
            <a:avLst/>
          </a:prstGeom>
          <a:noFill/>
          <a:ln/>
        </p:spPr>
        <p:txBody>
          <a:bodyPr wrap="none" lIns="0" tIns="0" rIns="0" bIns="0" rtlCol="0" anchor="t"/>
          <a:lstStyle/>
          <a:p>
            <a:pPr marL="0" indent="0" algn="ctr">
              <a:lnSpc>
                <a:spcPts val="2100"/>
              </a:lnSpc>
              <a:buNone/>
            </a:pPr>
            <a:r>
              <a:rPr lang="en-US" sz="2100" dirty="0">
                <a:solidFill>
                  <a:srgbClr val="404155"/>
                </a:solidFill>
                <a:latin typeface="Corben" pitchFamily="34" charset="0"/>
                <a:ea typeface="Corben" pitchFamily="34" charset="-122"/>
                <a:cs typeface="Corben" pitchFamily="34" charset="-120"/>
              </a:rPr>
              <a:t>3</a:t>
            </a:r>
            <a:endParaRPr lang="en-US" sz="2100" dirty="0"/>
          </a:p>
        </p:txBody>
      </p:sp>
      <p:sp>
        <p:nvSpPr>
          <p:cNvPr id="18" name="Text 15"/>
          <p:cNvSpPr/>
          <p:nvPr/>
        </p:nvSpPr>
        <p:spPr>
          <a:xfrm>
            <a:off x="9524286" y="3591401"/>
            <a:ext cx="2354818" cy="282297"/>
          </a:xfrm>
          <a:prstGeom prst="rect">
            <a:avLst/>
          </a:prstGeom>
          <a:noFill/>
          <a:ln/>
        </p:spPr>
        <p:txBody>
          <a:bodyPr wrap="none" lIns="0" tIns="0" rIns="0" bIns="0" rtlCol="0" anchor="t"/>
          <a:lstStyle/>
          <a:p>
            <a:pPr marL="0" indent="0" algn="ctr">
              <a:lnSpc>
                <a:spcPts val="2200"/>
              </a:lnSpc>
              <a:buNone/>
            </a:pPr>
            <a:r>
              <a:rPr lang="en-US" sz="1750" dirty="0">
                <a:solidFill>
                  <a:srgbClr val="404155"/>
                </a:solidFill>
                <a:latin typeface="Corben" pitchFamily="34" charset="0"/>
                <a:ea typeface="Corben" pitchFamily="34" charset="-122"/>
                <a:cs typeface="Corben" pitchFamily="34" charset="-120"/>
              </a:rPr>
              <a:t>Disease Classification</a:t>
            </a:r>
            <a:endParaRPr lang="en-US" sz="1750" dirty="0"/>
          </a:p>
        </p:txBody>
      </p:sp>
      <p:sp>
        <p:nvSpPr>
          <p:cNvPr id="19" name="Text 16"/>
          <p:cNvSpPr/>
          <p:nvPr/>
        </p:nvSpPr>
        <p:spPr>
          <a:xfrm>
            <a:off x="7586067" y="3982045"/>
            <a:ext cx="6231255" cy="578168"/>
          </a:xfrm>
          <a:prstGeom prst="rect">
            <a:avLst/>
          </a:prstGeom>
          <a:noFill/>
          <a:ln/>
        </p:spPr>
        <p:txBody>
          <a:bodyPr wrap="square" lIns="0" tIns="0" rIns="0" bIns="0" rtlCol="0" anchor="t"/>
          <a:lstStyle/>
          <a:p>
            <a:pPr marL="0" indent="0" algn="ctr">
              <a:lnSpc>
                <a:spcPts val="2250"/>
              </a:lnSpc>
              <a:buNone/>
            </a:pPr>
            <a:r>
              <a:rPr lang="en-US" sz="1400" dirty="0">
                <a:solidFill>
                  <a:srgbClr val="404155"/>
                </a:solidFill>
                <a:latin typeface="Nobile" pitchFamily="34" charset="0"/>
                <a:ea typeface="Nobile" pitchFamily="34" charset="-122"/>
                <a:cs typeface="Nobile" pitchFamily="34" charset="-120"/>
              </a:rPr>
              <a:t>The output of the CNN provides a classification of the input image, indicating whether the leaf is healthy or affected by a specific disease.</a:t>
            </a:r>
            <a:endParaRPr lang="en-US" sz="1400" dirty="0"/>
          </a:p>
        </p:txBody>
      </p:sp>
      <p:sp>
        <p:nvSpPr>
          <p:cNvPr id="20" name="Rectangle 19">
            <a:extLst>
              <a:ext uri="{FF2B5EF4-FFF2-40B4-BE49-F238E27FC236}">
                <a16:creationId xmlns:a16="http://schemas.microsoft.com/office/drawing/2014/main" id="{794A9561-8D47-19C4-6CA0-FC7E7245719A}"/>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lant&#10;&#10;Description automatically generated with medium confidence">
            <a:extLst>
              <a:ext uri="{FF2B5EF4-FFF2-40B4-BE49-F238E27FC236}">
                <a16:creationId xmlns:a16="http://schemas.microsoft.com/office/drawing/2014/main" id="{79DD1979-BDB3-7800-FAD0-1F8A3638AFD6}"/>
              </a:ext>
            </a:extLst>
          </p:cNvPr>
          <p:cNvPicPr>
            <a:picLocks noChangeAspect="1"/>
          </p:cNvPicPr>
          <p:nvPr/>
        </p:nvPicPr>
        <p:blipFill>
          <a:blip r:embed="rId2"/>
          <a:stretch>
            <a:fillRect/>
          </a:stretch>
        </p:blipFill>
        <p:spPr>
          <a:xfrm>
            <a:off x="838200" y="0"/>
            <a:ext cx="12327772" cy="8090487"/>
          </a:xfrm>
          <a:prstGeom prst="rect">
            <a:avLst/>
          </a:prstGeom>
        </p:spPr>
      </p:pic>
      <p:pic>
        <p:nvPicPr>
          <p:cNvPr id="4" name="Picture 3" descr="A diagram of a computer model&#10;&#10;Description automatically generated with medium confidence">
            <a:extLst>
              <a:ext uri="{FF2B5EF4-FFF2-40B4-BE49-F238E27FC236}">
                <a16:creationId xmlns:a16="http://schemas.microsoft.com/office/drawing/2014/main" id="{E01CEF0A-045B-B11A-8A1C-380C59EC0815}"/>
              </a:ext>
            </a:extLst>
          </p:cNvPr>
          <p:cNvPicPr>
            <a:picLocks noChangeAspect="1"/>
          </p:cNvPicPr>
          <p:nvPr/>
        </p:nvPicPr>
        <p:blipFill>
          <a:blip r:embed="rId3"/>
          <a:stretch>
            <a:fillRect/>
          </a:stretch>
        </p:blipFill>
        <p:spPr>
          <a:xfrm>
            <a:off x="838200" y="0"/>
            <a:ext cx="12827931" cy="8311280"/>
          </a:xfrm>
          <a:prstGeom prst="rect">
            <a:avLst/>
          </a:prstGeom>
        </p:spPr>
      </p:pic>
    </p:spTree>
    <p:extLst>
      <p:ext uri="{BB962C8B-B14F-4D97-AF65-F5344CB8AC3E}">
        <p14:creationId xmlns:p14="http://schemas.microsoft.com/office/powerpoint/2010/main" val="194602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2703" y="990005"/>
            <a:ext cx="6965156" cy="600670"/>
          </a:xfrm>
          <a:prstGeom prst="rect">
            <a:avLst/>
          </a:prstGeom>
          <a:noFill/>
          <a:ln/>
        </p:spPr>
        <p:txBody>
          <a:bodyPr wrap="none" lIns="0" tIns="0" rIns="0" bIns="0" rtlCol="0" anchor="t"/>
          <a:lstStyle/>
          <a:p>
            <a:pPr marL="0" indent="0">
              <a:lnSpc>
                <a:spcPts val="4700"/>
              </a:lnSpc>
              <a:buNone/>
            </a:pPr>
            <a:r>
              <a:rPr lang="en-US" sz="3750" dirty="0">
                <a:solidFill>
                  <a:srgbClr val="1B1B27"/>
                </a:solidFill>
                <a:latin typeface="Corben" pitchFamily="34" charset="0"/>
                <a:ea typeface="Corben" pitchFamily="34" charset="-122"/>
                <a:cs typeface="Corben" pitchFamily="34" charset="-120"/>
              </a:rPr>
              <a:t>Model Training and Evaluation</a:t>
            </a:r>
            <a:endParaRPr lang="en-US" sz="3750" dirty="0"/>
          </a:p>
        </p:txBody>
      </p:sp>
      <p:pic>
        <p:nvPicPr>
          <p:cNvPr id="3" name="Image 0" descr="preencoded.png"/>
          <p:cNvPicPr>
            <a:picLocks noChangeAspect="1"/>
          </p:cNvPicPr>
          <p:nvPr/>
        </p:nvPicPr>
        <p:blipFill>
          <a:blip r:embed="rId3"/>
          <a:stretch>
            <a:fillRect/>
          </a:stretch>
        </p:blipFill>
        <p:spPr>
          <a:xfrm>
            <a:off x="2897862" y="1975128"/>
            <a:ext cx="2191941" cy="1722834"/>
          </a:xfrm>
          <a:prstGeom prst="rect">
            <a:avLst/>
          </a:prstGeom>
        </p:spPr>
      </p:pic>
      <p:sp>
        <p:nvSpPr>
          <p:cNvPr id="4" name="Text 1"/>
          <p:cNvSpPr/>
          <p:nvPr/>
        </p:nvSpPr>
        <p:spPr>
          <a:xfrm>
            <a:off x="3958233" y="2873931"/>
            <a:ext cx="70961" cy="384334"/>
          </a:xfrm>
          <a:prstGeom prst="rect">
            <a:avLst/>
          </a:prstGeom>
          <a:noFill/>
          <a:ln/>
        </p:spPr>
        <p:txBody>
          <a:bodyPr wrap="none" lIns="0" tIns="0" rIns="0" bIns="0" rtlCol="0" anchor="t"/>
          <a:lstStyle/>
          <a:p>
            <a:pPr marL="0" indent="0" algn="ctr">
              <a:lnSpc>
                <a:spcPts val="3000"/>
              </a:lnSpc>
              <a:buNone/>
            </a:pPr>
            <a:r>
              <a:rPr lang="en-US" sz="1850" dirty="0">
                <a:solidFill>
                  <a:srgbClr val="404155"/>
                </a:solidFill>
                <a:latin typeface="Corben" pitchFamily="34" charset="0"/>
                <a:ea typeface="Corben" pitchFamily="34" charset="-122"/>
                <a:cs typeface="Corben" pitchFamily="34" charset="-120"/>
              </a:rPr>
              <a:t>1</a:t>
            </a:r>
            <a:endParaRPr lang="en-US" sz="1850" dirty="0"/>
          </a:p>
        </p:txBody>
      </p:sp>
      <p:sp>
        <p:nvSpPr>
          <p:cNvPr id="5" name="Text 2"/>
          <p:cNvSpPr/>
          <p:nvPr/>
        </p:nvSpPr>
        <p:spPr>
          <a:xfrm>
            <a:off x="5281970" y="2321123"/>
            <a:ext cx="2845832" cy="300276"/>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Optimization Techniques</a:t>
            </a:r>
            <a:endParaRPr lang="en-US" sz="1850" dirty="0"/>
          </a:p>
        </p:txBody>
      </p:sp>
      <p:sp>
        <p:nvSpPr>
          <p:cNvPr id="6" name="Text 3"/>
          <p:cNvSpPr/>
          <p:nvPr/>
        </p:nvSpPr>
        <p:spPr>
          <a:xfrm>
            <a:off x="5281970" y="2736652"/>
            <a:ext cx="8483560" cy="615315"/>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Dropout and regularization techniques are employed during training to prevent overfitting and enhance model generalization.</a:t>
            </a:r>
            <a:endParaRPr lang="en-US" sz="1500" dirty="0"/>
          </a:p>
        </p:txBody>
      </p:sp>
      <p:sp>
        <p:nvSpPr>
          <p:cNvPr id="7" name="Shape 4"/>
          <p:cNvSpPr/>
          <p:nvPr/>
        </p:nvSpPr>
        <p:spPr>
          <a:xfrm>
            <a:off x="5137785" y="3712369"/>
            <a:ext cx="8771930" cy="11430"/>
          </a:xfrm>
          <a:prstGeom prst="roundRect">
            <a:avLst>
              <a:gd name="adj" fmla="val 706362"/>
            </a:avLst>
          </a:prstGeom>
          <a:solidFill>
            <a:srgbClr val="B8BFDF"/>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801892" y="3745944"/>
            <a:ext cx="4384000" cy="1722834"/>
          </a:xfrm>
          <a:prstGeom prst="rect">
            <a:avLst/>
          </a:prstGeom>
        </p:spPr>
      </p:pic>
      <p:sp>
        <p:nvSpPr>
          <p:cNvPr id="9" name="Text 5"/>
          <p:cNvSpPr/>
          <p:nvPr/>
        </p:nvSpPr>
        <p:spPr>
          <a:xfrm>
            <a:off x="3931206" y="4415195"/>
            <a:ext cx="125254" cy="384334"/>
          </a:xfrm>
          <a:prstGeom prst="rect">
            <a:avLst/>
          </a:prstGeom>
          <a:noFill/>
          <a:ln/>
        </p:spPr>
        <p:txBody>
          <a:bodyPr wrap="none" lIns="0" tIns="0" rIns="0" bIns="0" rtlCol="0" anchor="t"/>
          <a:lstStyle/>
          <a:p>
            <a:pPr marL="0" indent="0" algn="ctr">
              <a:lnSpc>
                <a:spcPts val="3000"/>
              </a:lnSpc>
              <a:buNone/>
            </a:pPr>
            <a:r>
              <a:rPr lang="en-US" sz="1850" dirty="0">
                <a:solidFill>
                  <a:srgbClr val="404155"/>
                </a:solidFill>
                <a:latin typeface="Corben" pitchFamily="34" charset="0"/>
                <a:ea typeface="Corben" pitchFamily="34" charset="-122"/>
                <a:cs typeface="Corben" pitchFamily="34" charset="-120"/>
              </a:rPr>
              <a:t>2</a:t>
            </a:r>
            <a:endParaRPr lang="en-US" sz="1850" dirty="0"/>
          </a:p>
        </p:txBody>
      </p:sp>
      <p:sp>
        <p:nvSpPr>
          <p:cNvPr id="10" name="Text 6"/>
          <p:cNvSpPr/>
          <p:nvPr/>
        </p:nvSpPr>
        <p:spPr>
          <a:xfrm>
            <a:off x="6378059" y="4091940"/>
            <a:ext cx="2717840" cy="300276"/>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Hyperparameter Tuning</a:t>
            </a:r>
            <a:endParaRPr lang="en-US" sz="1850" dirty="0"/>
          </a:p>
        </p:txBody>
      </p:sp>
      <p:sp>
        <p:nvSpPr>
          <p:cNvPr id="11" name="Text 7"/>
          <p:cNvSpPr/>
          <p:nvPr/>
        </p:nvSpPr>
        <p:spPr>
          <a:xfrm>
            <a:off x="6378059" y="4507468"/>
            <a:ext cx="7387471" cy="615315"/>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Hyperparameters, such as batch size and learning rate, are optimized to achieve the best performance on the training data.</a:t>
            </a:r>
            <a:endParaRPr lang="en-US" sz="1500" dirty="0"/>
          </a:p>
        </p:txBody>
      </p:sp>
      <p:sp>
        <p:nvSpPr>
          <p:cNvPr id="12" name="Shape 8"/>
          <p:cNvSpPr/>
          <p:nvPr/>
        </p:nvSpPr>
        <p:spPr>
          <a:xfrm>
            <a:off x="6233874" y="5483185"/>
            <a:ext cx="7675840" cy="11430"/>
          </a:xfrm>
          <a:prstGeom prst="roundRect">
            <a:avLst>
              <a:gd name="adj" fmla="val 706362"/>
            </a:avLst>
          </a:prstGeom>
          <a:solidFill>
            <a:srgbClr val="B8BFDF"/>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705803" y="5516761"/>
            <a:ext cx="6576060" cy="1722834"/>
          </a:xfrm>
          <a:prstGeom prst="rect">
            <a:avLst/>
          </a:prstGeom>
        </p:spPr>
      </p:pic>
      <p:sp>
        <p:nvSpPr>
          <p:cNvPr id="14" name="Text 9"/>
          <p:cNvSpPr/>
          <p:nvPr/>
        </p:nvSpPr>
        <p:spPr>
          <a:xfrm>
            <a:off x="3926324" y="6186011"/>
            <a:ext cx="134898" cy="384334"/>
          </a:xfrm>
          <a:prstGeom prst="rect">
            <a:avLst/>
          </a:prstGeom>
          <a:noFill/>
          <a:ln/>
        </p:spPr>
        <p:txBody>
          <a:bodyPr wrap="none" lIns="0" tIns="0" rIns="0" bIns="0" rtlCol="0" anchor="t"/>
          <a:lstStyle/>
          <a:p>
            <a:pPr marL="0" indent="0" algn="ctr">
              <a:lnSpc>
                <a:spcPts val="3000"/>
              </a:lnSpc>
              <a:buNone/>
            </a:pPr>
            <a:r>
              <a:rPr lang="en-US" sz="1850" dirty="0">
                <a:solidFill>
                  <a:srgbClr val="404155"/>
                </a:solidFill>
                <a:latin typeface="Corben" pitchFamily="34" charset="0"/>
                <a:ea typeface="Corben" pitchFamily="34" charset="-122"/>
                <a:cs typeface="Corben" pitchFamily="34" charset="-120"/>
              </a:rPr>
              <a:t>3</a:t>
            </a:r>
            <a:endParaRPr lang="en-US" sz="1850" dirty="0"/>
          </a:p>
        </p:txBody>
      </p:sp>
      <p:sp>
        <p:nvSpPr>
          <p:cNvPr id="15" name="Text 10"/>
          <p:cNvSpPr/>
          <p:nvPr/>
        </p:nvSpPr>
        <p:spPr>
          <a:xfrm>
            <a:off x="7474029" y="5708928"/>
            <a:ext cx="2402800" cy="300276"/>
          </a:xfrm>
          <a:prstGeom prst="rect">
            <a:avLst/>
          </a:prstGeom>
          <a:noFill/>
          <a:ln/>
        </p:spPr>
        <p:txBody>
          <a:bodyPr wrap="non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Evaluation Metrics</a:t>
            </a:r>
            <a:endParaRPr lang="en-US" sz="1850" dirty="0"/>
          </a:p>
        </p:txBody>
      </p:sp>
      <p:sp>
        <p:nvSpPr>
          <p:cNvPr id="16" name="Text 11"/>
          <p:cNvSpPr/>
          <p:nvPr/>
        </p:nvSpPr>
        <p:spPr>
          <a:xfrm>
            <a:off x="7474029" y="6124456"/>
            <a:ext cx="6291501" cy="922973"/>
          </a:xfrm>
          <a:prstGeom prst="rect">
            <a:avLst/>
          </a:prstGeom>
          <a:noFill/>
          <a:ln/>
        </p:spPr>
        <p:txBody>
          <a:bodyPr wrap="square" lIns="0" tIns="0" rIns="0" bIns="0" rtlCol="0" anchor="t"/>
          <a:lstStyle/>
          <a:p>
            <a:pPr marL="0" indent="0" algn="l">
              <a:lnSpc>
                <a:spcPts val="2400"/>
              </a:lnSpc>
              <a:buNone/>
            </a:pPr>
            <a:r>
              <a:rPr lang="en-US" sz="1500" dirty="0">
                <a:solidFill>
                  <a:srgbClr val="404155"/>
                </a:solidFill>
                <a:latin typeface="Nobile" pitchFamily="34" charset="0"/>
                <a:ea typeface="Nobile" pitchFamily="34" charset="-122"/>
                <a:cs typeface="Nobile" pitchFamily="34" charset="-120"/>
              </a:rPr>
              <a:t>The model's performance is evaluated using metrics like accuracy, precision, recall, F1-score, and ROC-AUC score, providing a comprehensive assessment of its reliability and effectiveness.</a:t>
            </a:r>
            <a:endParaRPr lang="en-US" sz="1500" dirty="0"/>
          </a:p>
        </p:txBody>
      </p:sp>
      <p:sp>
        <p:nvSpPr>
          <p:cNvPr id="17" name="Rectangle 16">
            <a:extLst>
              <a:ext uri="{FF2B5EF4-FFF2-40B4-BE49-F238E27FC236}">
                <a16:creationId xmlns:a16="http://schemas.microsoft.com/office/drawing/2014/main" id="{3927866A-A086-DEE4-649F-005A26539C18}"/>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660674"/>
          </a:xfrm>
          <a:prstGeom prst="rect">
            <a:avLst/>
          </a:prstGeom>
        </p:spPr>
      </p:pic>
      <p:sp>
        <p:nvSpPr>
          <p:cNvPr id="3" name="Text 0"/>
          <p:cNvSpPr/>
          <p:nvPr/>
        </p:nvSpPr>
        <p:spPr>
          <a:xfrm>
            <a:off x="6073973" y="594598"/>
            <a:ext cx="7968853" cy="1049179"/>
          </a:xfrm>
          <a:prstGeom prst="rect">
            <a:avLst/>
          </a:prstGeom>
          <a:noFill/>
          <a:ln/>
        </p:spPr>
        <p:txBody>
          <a:bodyPr wrap="square" lIns="0" tIns="0" rIns="0" bIns="0" rtlCol="0" anchor="t"/>
          <a:lstStyle/>
          <a:p>
            <a:pPr marL="0" indent="0">
              <a:lnSpc>
                <a:spcPts val="4100"/>
              </a:lnSpc>
              <a:buNone/>
            </a:pPr>
            <a:r>
              <a:rPr lang="en-US" sz="3300" dirty="0">
                <a:solidFill>
                  <a:srgbClr val="1B1B27"/>
                </a:solidFill>
                <a:latin typeface="Corben" pitchFamily="34" charset="0"/>
                <a:ea typeface="Corben" pitchFamily="34" charset="-122"/>
                <a:cs typeface="Corben" pitchFamily="34" charset="-120"/>
              </a:rPr>
              <a:t>Results: High Accuracy and Visualization</a:t>
            </a:r>
            <a:endParaRPr lang="en-US" sz="3300" dirty="0"/>
          </a:p>
        </p:txBody>
      </p:sp>
      <p:pic>
        <p:nvPicPr>
          <p:cNvPr id="4" name="Image 1" descr="preencoded.png"/>
          <p:cNvPicPr>
            <a:picLocks noChangeAspect="1"/>
          </p:cNvPicPr>
          <p:nvPr/>
        </p:nvPicPr>
        <p:blipFill>
          <a:blip r:embed="rId4"/>
          <a:stretch>
            <a:fillRect/>
          </a:stretch>
        </p:blipFill>
        <p:spPr>
          <a:xfrm>
            <a:off x="6073973" y="1895594"/>
            <a:ext cx="419695" cy="419695"/>
          </a:xfrm>
          <a:prstGeom prst="rect">
            <a:avLst/>
          </a:prstGeom>
        </p:spPr>
      </p:pic>
      <p:sp>
        <p:nvSpPr>
          <p:cNvPr id="5" name="Text 1"/>
          <p:cNvSpPr/>
          <p:nvPr/>
        </p:nvSpPr>
        <p:spPr>
          <a:xfrm>
            <a:off x="6073973" y="2483168"/>
            <a:ext cx="2098596" cy="26229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Model Performance</a:t>
            </a:r>
            <a:endParaRPr lang="en-US" sz="1650" dirty="0"/>
          </a:p>
        </p:txBody>
      </p:sp>
      <p:sp>
        <p:nvSpPr>
          <p:cNvPr id="6" name="Text 2"/>
          <p:cNvSpPr/>
          <p:nvPr/>
        </p:nvSpPr>
        <p:spPr>
          <a:xfrm>
            <a:off x="6073973" y="2846189"/>
            <a:ext cx="7968853" cy="537210"/>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The trained CNN model achieves an accuracy exceeding 84% in classifying rice diseases, demonstrating its effectiveness in identifying disease-affected leaves.</a:t>
            </a:r>
            <a:endParaRPr lang="en-US" sz="1300" dirty="0"/>
          </a:p>
        </p:txBody>
      </p:sp>
      <p:pic>
        <p:nvPicPr>
          <p:cNvPr id="7" name="Image 2" descr="preencoded.png"/>
          <p:cNvPicPr>
            <a:picLocks noChangeAspect="1"/>
          </p:cNvPicPr>
          <p:nvPr/>
        </p:nvPicPr>
        <p:blipFill>
          <a:blip r:embed="rId5"/>
          <a:stretch>
            <a:fillRect/>
          </a:stretch>
        </p:blipFill>
        <p:spPr>
          <a:xfrm>
            <a:off x="6073973" y="3887033"/>
            <a:ext cx="419695" cy="419695"/>
          </a:xfrm>
          <a:prstGeom prst="rect">
            <a:avLst/>
          </a:prstGeom>
        </p:spPr>
      </p:pic>
      <p:sp>
        <p:nvSpPr>
          <p:cNvPr id="9" name="Text 4"/>
          <p:cNvSpPr/>
          <p:nvPr/>
        </p:nvSpPr>
        <p:spPr>
          <a:xfrm>
            <a:off x="6073973" y="4837628"/>
            <a:ext cx="7968853" cy="805815"/>
          </a:xfrm>
          <a:prstGeom prst="rect">
            <a:avLst/>
          </a:prstGeom>
          <a:noFill/>
          <a:ln/>
        </p:spPr>
        <p:txBody>
          <a:bodyPr wrap="square" lIns="0" tIns="0" rIns="0" bIns="0" rtlCol="0" anchor="t"/>
          <a:lstStyle/>
          <a:p>
            <a:pPr marL="0" indent="0" algn="l">
              <a:lnSpc>
                <a:spcPts val="2100"/>
              </a:lnSpc>
              <a:buNone/>
            </a:pPr>
            <a:r>
              <a:rPr lang="en-US" sz="1300" dirty="0">
                <a:latin typeface="Nobile" panose="020B0604020202020204" charset="0"/>
              </a:rPr>
              <a:t>A state-of-the-art deep learning model pre-trained on ImageNet, known for its efficiency and accuracy in extracting rich features using convolutional layers and inception modules, ideal for image classification tasks.</a:t>
            </a:r>
          </a:p>
        </p:txBody>
      </p:sp>
      <p:pic>
        <p:nvPicPr>
          <p:cNvPr id="10" name="Image 3" descr="preencoded.png"/>
          <p:cNvPicPr>
            <a:picLocks noChangeAspect="1"/>
          </p:cNvPicPr>
          <p:nvPr/>
        </p:nvPicPr>
        <p:blipFill>
          <a:blip r:embed="rId6"/>
          <a:stretch>
            <a:fillRect/>
          </a:stretch>
        </p:blipFill>
        <p:spPr>
          <a:xfrm>
            <a:off x="6073973" y="6147078"/>
            <a:ext cx="419695" cy="419695"/>
          </a:xfrm>
          <a:prstGeom prst="rect">
            <a:avLst/>
          </a:prstGeom>
        </p:spPr>
      </p:pic>
      <p:sp>
        <p:nvSpPr>
          <p:cNvPr id="11" name="Text 5"/>
          <p:cNvSpPr/>
          <p:nvPr/>
        </p:nvSpPr>
        <p:spPr>
          <a:xfrm>
            <a:off x="6073973" y="6734651"/>
            <a:ext cx="2098596" cy="262295"/>
          </a:xfrm>
          <a:prstGeom prst="rect">
            <a:avLst/>
          </a:prstGeom>
          <a:noFill/>
          <a:ln/>
        </p:spPr>
        <p:txBody>
          <a:bodyPr wrap="none" lIns="0" tIns="0" rIns="0" bIns="0" rtlCol="0" anchor="t"/>
          <a:lstStyle/>
          <a:p>
            <a:pPr marL="0" indent="0" algn="l">
              <a:lnSpc>
                <a:spcPts val="2050"/>
              </a:lnSpc>
              <a:buNone/>
            </a:pPr>
            <a:r>
              <a:rPr lang="en-US" sz="1650" dirty="0">
                <a:solidFill>
                  <a:srgbClr val="404155"/>
                </a:solidFill>
                <a:latin typeface="Corben" pitchFamily="34" charset="0"/>
                <a:ea typeface="Corben" pitchFamily="34" charset="-122"/>
                <a:cs typeface="Corben" pitchFamily="34" charset="-120"/>
              </a:rPr>
              <a:t>Challenges</a:t>
            </a:r>
            <a:endParaRPr lang="en-US" sz="1650" dirty="0"/>
          </a:p>
        </p:txBody>
      </p:sp>
      <p:sp>
        <p:nvSpPr>
          <p:cNvPr id="12" name="Text 6"/>
          <p:cNvSpPr/>
          <p:nvPr/>
        </p:nvSpPr>
        <p:spPr>
          <a:xfrm>
            <a:off x="6073973" y="7097673"/>
            <a:ext cx="7968853" cy="537210"/>
          </a:xfrm>
          <a:prstGeom prst="rect">
            <a:avLst/>
          </a:prstGeom>
          <a:noFill/>
          <a:ln/>
        </p:spPr>
        <p:txBody>
          <a:bodyPr wrap="square" lIns="0" tIns="0" rIns="0" bIns="0" rtlCol="0" anchor="t"/>
          <a:lstStyle/>
          <a:p>
            <a:pPr marL="0" indent="0" algn="l">
              <a:lnSpc>
                <a:spcPts val="2100"/>
              </a:lnSpc>
              <a:buNone/>
            </a:pPr>
            <a:r>
              <a:rPr lang="en-US" sz="1300" dirty="0">
                <a:solidFill>
                  <a:srgbClr val="404155"/>
                </a:solidFill>
                <a:latin typeface="Nobile" pitchFamily="34" charset="0"/>
                <a:ea typeface="Nobile" pitchFamily="34" charset="-122"/>
                <a:cs typeface="Nobile" pitchFamily="34" charset="-120"/>
              </a:rPr>
              <a:t>Challenges include the misclassification of visually similar diseases like brown spot and bacterial blight, which necessitates further research and data augmentation to address these ambiguities.</a:t>
            </a:r>
            <a:endParaRPr lang="en-US" sz="1300" dirty="0"/>
          </a:p>
        </p:txBody>
      </p:sp>
      <p:sp>
        <p:nvSpPr>
          <p:cNvPr id="13" name="Rectangle 12">
            <a:extLst>
              <a:ext uri="{FF2B5EF4-FFF2-40B4-BE49-F238E27FC236}">
                <a16:creationId xmlns:a16="http://schemas.microsoft.com/office/drawing/2014/main" id="{47291ABF-AF32-8057-4403-8DFF416CE76F}"/>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8066" y="893326"/>
            <a:ext cx="8221623" cy="641152"/>
          </a:xfrm>
          <a:prstGeom prst="rect">
            <a:avLst/>
          </a:prstGeom>
          <a:noFill/>
          <a:ln/>
        </p:spPr>
        <p:txBody>
          <a:bodyPr wrap="none" lIns="0" tIns="0" rIns="0" bIns="0" rtlCol="0" anchor="t"/>
          <a:lstStyle/>
          <a:p>
            <a:pPr marL="0" indent="0">
              <a:lnSpc>
                <a:spcPts val="5000"/>
              </a:lnSpc>
              <a:buNone/>
            </a:pPr>
            <a:r>
              <a:rPr lang="en-US" sz="4000" dirty="0">
                <a:solidFill>
                  <a:srgbClr val="1B1B27"/>
                </a:solidFill>
                <a:latin typeface="Corben" pitchFamily="34" charset="0"/>
                <a:ea typeface="Corben" pitchFamily="34" charset="-122"/>
                <a:cs typeface="Corben" pitchFamily="34" charset="-120"/>
              </a:rPr>
              <a:t>Limitations and Future Directions</a:t>
            </a:r>
            <a:endParaRPr lang="en-US" sz="4000" dirty="0"/>
          </a:p>
        </p:txBody>
      </p:sp>
      <p:sp>
        <p:nvSpPr>
          <p:cNvPr id="3" name="Shape 1"/>
          <p:cNvSpPr/>
          <p:nvPr/>
        </p:nvSpPr>
        <p:spPr>
          <a:xfrm>
            <a:off x="718066" y="1944767"/>
            <a:ext cx="2198965" cy="1510070"/>
          </a:xfrm>
          <a:prstGeom prst="roundRect">
            <a:avLst>
              <a:gd name="adj" fmla="val 5706"/>
            </a:avLst>
          </a:prstGeom>
          <a:solidFill>
            <a:srgbClr val="D2D9F9"/>
          </a:solidFill>
          <a:ln w="7620">
            <a:solidFill>
              <a:srgbClr val="B8BFDF"/>
            </a:solidFill>
            <a:prstDash val="solid"/>
          </a:ln>
        </p:spPr>
        <p:txBody>
          <a:bodyPr/>
          <a:lstStyle/>
          <a:p>
            <a:endParaRPr lang="en-US"/>
          </a:p>
        </p:txBody>
      </p:sp>
      <p:sp>
        <p:nvSpPr>
          <p:cNvPr id="4" name="Text 2"/>
          <p:cNvSpPr/>
          <p:nvPr/>
        </p:nvSpPr>
        <p:spPr>
          <a:xfrm>
            <a:off x="930831" y="2494598"/>
            <a:ext cx="75843" cy="410289"/>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orben" pitchFamily="34" charset="0"/>
                <a:ea typeface="Corben" pitchFamily="34" charset="-122"/>
                <a:cs typeface="Corben" pitchFamily="34" charset="-120"/>
              </a:rPr>
              <a:t>1</a:t>
            </a:r>
            <a:endParaRPr lang="en-US" sz="2000" dirty="0"/>
          </a:p>
        </p:txBody>
      </p:sp>
      <p:sp>
        <p:nvSpPr>
          <p:cNvPr id="5" name="Text 3"/>
          <p:cNvSpPr/>
          <p:nvPr/>
        </p:nvSpPr>
        <p:spPr>
          <a:xfrm>
            <a:off x="3122176" y="2149912"/>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Dataset Diversity</a:t>
            </a:r>
            <a:endParaRPr lang="en-US" sz="2000" dirty="0"/>
          </a:p>
        </p:txBody>
      </p:sp>
      <p:sp>
        <p:nvSpPr>
          <p:cNvPr id="6" name="Text 4"/>
          <p:cNvSpPr/>
          <p:nvPr/>
        </p:nvSpPr>
        <p:spPr>
          <a:xfrm>
            <a:off x="3122176" y="2593419"/>
            <a:ext cx="10585013" cy="65627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The current dataset may lack diversity in terms of rice varieties, environmental conditions, and disease variations, limiting the model's generalizability to different regions and scenarios.</a:t>
            </a:r>
            <a:endParaRPr lang="en-US" sz="1600" dirty="0"/>
          </a:p>
        </p:txBody>
      </p:sp>
      <p:sp>
        <p:nvSpPr>
          <p:cNvPr id="7" name="Shape 5"/>
          <p:cNvSpPr/>
          <p:nvPr/>
        </p:nvSpPr>
        <p:spPr>
          <a:xfrm>
            <a:off x="3019544" y="3445312"/>
            <a:ext cx="10790277" cy="11430"/>
          </a:xfrm>
          <a:prstGeom prst="roundRect">
            <a:avLst>
              <a:gd name="adj" fmla="val 753909"/>
            </a:avLst>
          </a:prstGeom>
          <a:solidFill>
            <a:srgbClr val="B8BFDF"/>
          </a:solidFill>
          <a:ln/>
        </p:spPr>
        <p:txBody>
          <a:bodyPr/>
          <a:lstStyle/>
          <a:p>
            <a:endParaRPr lang="en-US"/>
          </a:p>
        </p:txBody>
      </p:sp>
      <p:sp>
        <p:nvSpPr>
          <p:cNvPr id="8" name="Shape 6"/>
          <p:cNvSpPr/>
          <p:nvPr/>
        </p:nvSpPr>
        <p:spPr>
          <a:xfrm>
            <a:off x="718066" y="3557349"/>
            <a:ext cx="4398050" cy="1510070"/>
          </a:xfrm>
          <a:prstGeom prst="roundRect">
            <a:avLst>
              <a:gd name="adj" fmla="val 5706"/>
            </a:avLst>
          </a:prstGeom>
          <a:solidFill>
            <a:srgbClr val="D2D9F9"/>
          </a:solidFill>
          <a:ln w="7620">
            <a:solidFill>
              <a:srgbClr val="B8BFDF"/>
            </a:solidFill>
            <a:prstDash val="solid"/>
          </a:ln>
        </p:spPr>
        <p:txBody>
          <a:bodyPr/>
          <a:lstStyle/>
          <a:p>
            <a:endParaRPr lang="en-US"/>
          </a:p>
        </p:txBody>
      </p:sp>
      <p:sp>
        <p:nvSpPr>
          <p:cNvPr id="9" name="Text 7"/>
          <p:cNvSpPr/>
          <p:nvPr/>
        </p:nvSpPr>
        <p:spPr>
          <a:xfrm>
            <a:off x="930831" y="4107180"/>
            <a:ext cx="133707" cy="410289"/>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orben" pitchFamily="34" charset="0"/>
                <a:ea typeface="Corben" pitchFamily="34" charset="-122"/>
                <a:cs typeface="Corben" pitchFamily="34" charset="-120"/>
              </a:rPr>
              <a:t>2</a:t>
            </a:r>
            <a:endParaRPr lang="en-US" sz="2000" dirty="0"/>
          </a:p>
        </p:txBody>
      </p:sp>
      <p:sp>
        <p:nvSpPr>
          <p:cNvPr id="10" name="Text 8"/>
          <p:cNvSpPr/>
          <p:nvPr/>
        </p:nvSpPr>
        <p:spPr>
          <a:xfrm>
            <a:off x="5321260" y="3762494"/>
            <a:ext cx="3099673" cy="3205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Computational Resources</a:t>
            </a:r>
            <a:endParaRPr lang="en-US" sz="2000" dirty="0"/>
          </a:p>
        </p:txBody>
      </p:sp>
      <p:sp>
        <p:nvSpPr>
          <p:cNvPr id="11" name="Text 9"/>
          <p:cNvSpPr/>
          <p:nvPr/>
        </p:nvSpPr>
        <p:spPr>
          <a:xfrm>
            <a:off x="5321260" y="4206002"/>
            <a:ext cx="8385929" cy="656273"/>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Training and deploying the CNN model may require significant computational resources, potentially hindering its accessibility for resource-constrained farmers.</a:t>
            </a:r>
            <a:endParaRPr lang="en-US" sz="1600" dirty="0"/>
          </a:p>
        </p:txBody>
      </p:sp>
      <p:sp>
        <p:nvSpPr>
          <p:cNvPr id="12" name="Shape 10"/>
          <p:cNvSpPr/>
          <p:nvPr/>
        </p:nvSpPr>
        <p:spPr>
          <a:xfrm>
            <a:off x="5218628" y="5057894"/>
            <a:ext cx="8591193" cy="11430"/>
          </a:xfrm>
          <a:prstGeom prst="roundRect">
            <a:avLst>
              <a:gd name="adj" fmla="val 753909"/>
            </a:avLst>
          </a:prstGeom>
          <a:solidFill>
            <a:srgbClr val="B8BFDF"/>
          </a:solidFill>
          <a:ln/>
        </p:spPr>
        <p:txBody>
          <a:bodyPr/>
          <a:lstStyle/>
          <a:p>
            <a:endParaRPr lang="en-US"/>
          </a:p>
        </p:txBody>
      </p:sp>
      <p:sp>
        <p:nvSpPr>
          <p:cNvPr id="13" name="Shape 11"/>
          <p:cNvSpPr/>
          <p:nvPr/>
        </p:nvSpPr>
        <p:spPr>
          <a:xfrm>
            <a:off x="718066" y="5169932"/>
            <a:ext cx="6597134" cy="2166342"/>
          </a:xfrm>
          <a:prstGeom prst="roundRect">
            <a:avLst>
              <a:gd name="adj" fmla="val 3978"/>
            </a:avLst>
          </a:prstGeom>
          <a:solidFill>
            <a:srgbClr val="D2D9F9"/>
          </a:solidFill>
          <a:ln w="7620">
            <a:solidFill>
              <a:srgbClr val="B8BFDF"/>
            </a:solidFill>
            <a:prstDash val="solid"/>
          </a:ln>
        </p:spPr>
        <p:txBody>
          <a:bodyPr/>
          <a:lstStyle/>
          <a:p>
            <a:endParaRPr lang="en-US"/>
          </a:p>
        </p:txBody>
      </p:sp>
      <p:sp>
        <p:nvSpPr>
          <p:cNvPr id="14" name="Text 12"/>
          <p:cNvSpPr/>
          <p:nvPr/>
        </p:nvSpPr>
        <p:spPr>
          <a:xfrm>
            <a:off x="930831" y="6047899"/>
            <a:ext cx="143947" cy="410289"/>
          </a:xfrm>
          <a:prstGeom prst="rect">
            <a:avLst/>
          </a:prstGeom>
          <a:noFill/>
          <a:ln/>
        </p:spPr>
        <p:txBody>
          <a:bodyPr wrap="none" lIns="0" tIns="0" rIns="0" bIns="0" rtlCol="0" anchor="t"/>
          <a:lstStyle/>
          <a:p>
            <a:pPr marL="0" indent="0" algn="ctr">
              <a:lnSpc>
                <a:spcPts val="3200"/>
              </a:lnSpc>
              <a:buNone/>
            </a:pPr>
            <a:r>
              <a:rPr lang="en-US" sz="2000" dirty="0">
                <a:solidFill>
                  <a:srgbClr val="404155"/>
                </a:solidFill>
                <a:latin typeface="Corben" pitchFamily="34" charset="0"/>
                <a:ea typeface="Corben" pitchFamily="34" charset="-122"/>
                <a:cs typeface="Corben" pitchFamily="34" charset="-120"/>
              </a:rPr>
              <a:t>3</a:t>
            </a:r>
            <a:endParaRPr lang="en-US" sz="2000" dirty="0"/>
          </a:p>
        </p:txBody>
      </p:sp>
      <p:sp>
        <p:nvSpPr>
          <p:cNvPr id="15" name="Text 13"/>
          <p:cNvSpPr/>
          <p:nvPr/>
        </p:nvSpPr>
        <p:spPr>
          <a:xfrm>
            <a:off x="7520345" y="5375077"/>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404155"/>
                </a:solidFill>
                <a:latin typeface="Corben" pitchFamily="34" charset="0"/>
                <a:ea typeface="Corben" pitchFamily="34" charset="-122"/>
                <a:cs typeface="Corben" pitchFamily="34" charset="-120"/>
              </a:rPr>
              <a:t>Future Scope</a:t>
            </a:r>
            <a:endParaRPr lang="en-US" sz="2000" dirty="0"/>
          </a:p>
        </p:txBody>
      </p:sp>
      <p:sp>
        <p:nvSpPr>
          <p:cNvPr id="16" name="Text 14"/>
          <p:cNvSpPr/>
          <p:nvPr/>
        </p:nvSpPr>
        <p:spPr>
          <a:xfrm>
            <a:off x="7520345" y="5818584"/>
            <a:ext cx="6186845" cy="1312545"/>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Nobile" pitchFamily="34" charset="0"/>
                <a:ea typeface="Nobile" pitchFamily="34" charset="-122"/>
                <a:cs typeface="Nobile" pitchFamily="34" charset="-120"/>
              </a:rPr>
              <a:t>Future directions include expanding the dataset to encompass diverse conditions, developing lightweight models suitable for mobile and edge devices, and integrating the system with IoT for real-time monitoring of rice fields.</a:t>
            </a:r>
            <a:endParaRPr lang="en-US" sz="1600" dirty="0"/>
          </a:p>
        </p:txBody>
      </p:sp>
      <p:sp>
        <p:nvSpPr>
          <p:cNvPr id="17" name="Rectangle 16">
            <a:extLst>
              <a:ext uri="{FF2B5EF4-FFF2-40B4-BE49-F238E27FC236}">
                <a16:creationId xmlns:a16="http://schemas.microsoft.com/office/drawing/2014/main" id="{7F4A05AC-1800-9DC3-F4A2-94F4BC9F936C}"/>
              </a:ext>
            </a:extLst>
          </p:cNvPr>
          <p:cNvSpPr/>
          <p:nvPr/>
        </p:nvSpPr>
        <p:spPr>
          <a:xfrm>
            <a:off x="12827000" y="7759700"/>
            <a:ext cx="1701800" cy="368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TotalTime>
  <Words>867</Words>
  <Application>Microsoft Office PowerPoint</Application>
  <PresentationFormat>Custom</PresentationFormat>
  <Paragraphs>81</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Corben</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Amulya Javvaji</cp:lastModifiedBy>
  <cp:revision>1</cp:revision>
  <dcterms:created xsi:type="dcterms:W3CDTF">2024-12-05T03:12:18Z</dcterms:created>
  <dcterms:modified xsi:type="dcterms:W3CDTF">2024-12-06T07:17:57Z</dcterms:modified>
</cp:coreProperties>
</file>